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319" r:id="rId2"/>
    <p:sldId id="269" r:id="rId3"/>
    <p:sldId id="327" r:id="rId4"/>
    <p:sldId id="264" r:id="rId5"/>
    <p:sldId id="326" r:id="rId6"/>
    <p:sldId id="332" r:id="rId7"/>
    <p:sldId id="325" r:id="rId8"/>
    <p:sldId id="324" r:id="rId9"/>
    <p:sldId id="305" r:id="rId10"/>
    <p:sldId id="277" r:id="rId11"/>
    <p:sldId id="314" r:id="rId12"/>
    <p:sldId id="315" r:id="rId13"/>
    <p:sldId id="334" r:id="rId14"/>
    <p:sldId id="283" r:id="rId15"/>
    <p:sldId id="288" r:id="rId16"/>
    <p:sldId id="328" r:id="rId17"/>
  </p:sldIdLst>
  <p:sldSz cx="6858000" cy="51435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osis ExtraLight" panose="020B0604020202020204" charset="0"/>
      <p:regular r:id="rId24"/>
      <p:bold r:id="rId25"/>
    </p:embeddedFont>
    <p:embeddedFont>
      <p:font typeface="Pontano Sans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Orlando González Garzón" initials="IOGG" lastIdx="2" clrIdx="0">
    <p:extLst>
      <p:ext uri="{19B8F6BF-5375-455C-9EA6-DF929625EA0E}">
        <p15:presenceInfo xmlns:p15="http://schemas.microsoft.com/office/powerpoint/2012/main" userId="Ivan Orlando González Garzó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563712"/>
    <a:srgbClr val="25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2BDCA-2998-4F42-92A0-EEBB730E1256}" v="1023" dt="2021-07-26T01:30:44.771"/>
    <p1510:client id="{5FD44667-1B96-4223-888E-E9535099A22C}" v="21" dt="2021-07-26T00:38:48.728"/>
    <p1510:client id="{6DC826E7-1413-42A1-B4B2-19A4FB8B9470}" v="326" dt="2021-07-26T00:52:35.187"/>
  </p1510:revLst>
</p1510:revInfo>
</file>

<file path=ppt/tableStyles.xml><?xml version="1.0" encoding="utf-8"?>
<a:tblStyleLst xmlns:a="http://schemas.openxmlformats.org/drawingml/2006/main" def="{EF5688B0-4586-4F79-B386-ED4F693CF96F}">
  <a:tblStyle styleId="{EF5688B0-4586-4F79-B386-ED4F693CF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CA17F-677F-49BD-A665-7EACDE1212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 snapToGrid="0">
      <p:cViewPr>
        <p:scale>
          <a:sx n="33" d="100"/>
          <a:sy n="33" d="100"/>
        </p:scale>
        <p:origin x="3132" y="1710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9T17:20:31.320" idx="2">
    <p:pos x="2109" y="2265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0-70816-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pa.gov/climate-indicators" TargetMode="External"/><Relationship Id="rId5" Type="http://schemas.openxmlformats.org/officeDocument/2006/relationships/hyperlink" Target="https://www.cfr.org/backgrounder/water-stress-global-problem-thats-getting-worse" TargetMode="External"/><Relationship Id="rId4" Type="http://schemas.openxmlformats.org/officeDocument/2006/relationships/hyperlink" Target="https://public.wmo.int/en/media/news/summer-of-extremes-floods-heat-and-fir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0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73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93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3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Climate change impact on flood and extreme precipitation increases with water availability | Scientific Reports (nature.com)</a:t>
            </a:r>
            <a:r>
              <a:rPr lang="en-US" dirty="0"/>
              <a:t>: https://www.nature.com/articles/s41598-020-70816-2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Summer of extremes: floods, heat and fire | World Meteorological Organization (wmo.int)</a:t>
            </a:r>
            <a:r>
              <a:rPr lang="en-US" dirty="0"/>
              <a:t>: https://public.wmo.int/en/media/news/summer-of-extremes-floods-heat-and-fire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Water Stress: A Global Problem That’s Getting Worse | Council on Foreign Relations (cfr.org)</a:t>
            </a:r>
            <a:r>
              <a:rPr lang="en-US" dirty="0"/>
              <a:t>: https://www.cfr.org/backgrounder/water-stress-global-problem-thats-getting-worse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6"/>
              </a:rPr>
              <a:t>Climate Change Indicators in the United States | US EPA</a:t>
            </a:r>
            <a:r>
              <a:rPr lang="en-US" dirty="0"/>
              <a:t>: https://www.epa.gov/climate-indicators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84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15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07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995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6858070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396412" y="1071451"/>
            <a:ext cx="873437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894743" y="3"/>
            <a:ext cx="1757422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942986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240056" y="1694175"/>
            <a:ext cx="32751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131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94" name="Google Shape;94;p12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4" name="Google Shape;64;p8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8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8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8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2866500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4086479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5306457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677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40056" y="1694182"/>
            <a:ext cx="32751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7" r:id="rId2"/>
    <p:sldLayoutId id="2147483658" r:id="rId3"/>
    <p:sldLayoutId id="2147483659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3.png"/><Relationship Id="rId1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hyperlink" Target="mailto:Ivan.Gonzalez@nau.edu" TargetMode="External"/><Relationship Id="rId10" Type="http://schemas.openxmlformats.org/officeDocument/2006/relationships/image" Target="../media/image60.png"/><Relationship Id="rId19" Type="http://schemas.openxmlformats.org/officeDocument/2006/relationships/image" Target="../media/image67.png"/><Relationship Id="rId4" Type="http://schemas.microsoft.com/office/2007/relationships/hdphoto" Target="../media/hdphoto6.wdp"/><Relationship Id="rId9" Type="http://schemas.openxmlformats.org/officeDocument/2006/relationships/hyperlink" Target="mailto:d.lopezl@uniandes.edu.co" TargetMode="External"/><Relationship Id="rId14" Type="http://schemas.openxmlformats.org/officeDocument/2006/relationships/hyperlink" Target="mailto:l15020799@veracruz.tecnm.m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wmo.int/en/media/news/summer-of-extremes-floods-heat-and-fire" TargetMode="External"/><Relationship Id="rId7" Type="http://schemas.openxmlformats.org/officeDocument/2006/relationships/hyperlink" Target="https://wild.org/blog/nature-based-solutions/?gclid=Cj0KCQjw0emHBhC1ARIsAL1QGNcwTA3ucEnuqRCQL1iRnuKIGK_zdTLdUnufJIzGvKeyeyyRdLwzRVQaAlhCEALw_wcB" TargetMode="External"/><Relationship Id="rId2" Type="http://schemas.openxmlformats.org/officeDocument/2006/relationships/hyperlink" Target="https://www.nature.com/articles/s41598-020-70816-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fa.org/special-report/dying-of-thirst-global-water-crisis/" TargetMode="External"/><Relationship Id="rId5" Type="http://schemas.openxmlformats.org/officeDocument/2006/relationships/hyperlink" Target="https://www.epa.gov/climate-indicators" TargetMode="External"/><Relationship Id="rId4" Type="http://schemas.openxmlformats.org/officeDocument/2006/relationships/hyperlink" Target="https://www.cfr.org/backgrounder/water-stress-global-problem-thats-getting-wor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fa.org/special-report/dying-of-thirst-global-water-crisis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hyperlink" Target="https://climate.nasa.gov/interactives/climate-time-machine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climate.nasa.gov/effects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c.gfamedia.org/special-report/cleanwater/baseline-water-stress-map-2019.jpg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s://www.japantimes.co.jp/news/2021/04/08/world/amazon-deforestation-spike/" TargetMode="External"/><Relationship Id="rId12" Type="http://schemas.openxmlformats.org/officeDocument/2006/relationships/hyperlink" Target="https://www.globalforestwatch.org/map/?map=eyJjZW50ZXIiOnsibGF0IjoxNS43MzkyNzgxMTY4NjQzMjUsImxuZyI6LTEwLjU4MjIyNTgxNzgyMzQyNn0sImRhdGFzZXRzIjpbeyJkYXRhc2V0IjoicG9saXRpY2FsLWJvdW5kYXJpZXMiLCJsYXllcnMiOlsiZGlzcHV0ZWQtcG9saXRpY2FsLWJvdW5kYXJpZXMiLCJwb2xpdGljYWwtYm91bmRhcmllcyJdLCJvcGFjaXR5IjoxLCJ2aXNpYmlsaXR5Ijp0cnVlfSx7ImRhdGFzZXQiOiJ0cmVlLWNvdmVyLWxvc3MiLCJsYXllcnMiOlsidHJlZS1jb3Zlci1sb3NzIl0sIm9wYWNpdHkiOjEsInZpc2liaWxpdHkiOnRydWV9LHsiZGF0YXNldCI6InRyZWUtY292ZXIiLCJsYXllcnMiOlsidHJlZS1jb3Zlci0yMDEwIl0sIm9wYWNpdHkiOjEsInZpc2liaWxpdHkiOnRydWV9XX0%3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comments" Target="../comments/comment1.xml"/><Relationship Id="rId10" Type="http://schemas.openxmlformats.org/officeDocument/2006/relationships/hyperlink" Target="https://cc.gfamedia.org/special-report/cleanwater/child-drinking-dirty-water-from-puddle.jpg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legal-planet.org/wp-content/uploads/2021/04/NASA-Earth-Observatory-768x512.jpg" TargetMode="External"/><Relationship Id="rId14" Type="http://schemas.openxmlformats.org/officeDocument/2006/relationships/hyperlink" Target="https://wild.org/blog/nature-based-solutions/?gclid=Cj0KCQjw0emHBhC1ARIsAL1QGNcwTA3ucEnuqRCQL1iRnuKIGK_zdTLdUnufJIzGvKeyeyyRdLwzRVQaAlhCEALw_wcB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c.gfamedia.org/special-report/cleanwater/baseline-water-stress-map-2019.jpg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s://www.japantimes.co.jp/news/2021/04/08/world/amazon-deforestation-spike/" TargetMode="External"/><Relationship Id="rId12" Type="http://schemas.openxmlformats.org/officeDocument/2006/relationships/hyperlink" Target="https://www.globalforestwatch.org/map/?map=eyJjZW50ZXIiOnsibGF0IjoxNS43MzkyNzgxMTY4NjQzMjUsImxuZyI6LTEwLjU4MjIyNTgxNzgyMzQyNn0sImRhdGFzZXRzIjpbeyJkYXRhc2V0IjoicG9saXRpY2FsLWJvdW5kYXJpZXMiLCJsYXllcnMiOlsiZGlzcHV0ZWQtcG9saXRpY2FsLWJvdW5kYXJpZXMiLCJwb2xpdGljYWwtYm91bmRhcmllcyJdLCJvcGFjaXR5IjoxLCJ2aXNpYmlsaXR5Ijp0cnVlfSx7ImRhdGFzZXQiOiJ0cmVlLWNvdmVyLWxvc3MiLCJsYXllcnMiOlsidHJlZS1jb3Zlci1sb3NzIl0sIm9wYWNpdHkiOjEsInZpc2liaWxpdHkiOnRydWV9LHsiZGF0YXNldCI6InRyZWUtY292ZXIiLCJsYXllcnMiOlsidHJlZS1jb3Zlci0yMDEwIl0sIm9wYWNpdHkiOjEsInZpc2liaWxpdHkiOnRydWV9XX0%3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5.jpeg"/><Relationship Id="rId10" Type="http://schemas.openxmlformats.org/officeDocument/2006/relationships/hyperlink" Target="https://cc.gfamedia.org/special-report/cleanwater/child-drinking-dirty-water-from-puddle.jpg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legal-planet.org/wp-content/uploads/2021/04/NASA-Earth-Observatory-768x512.jpg" TargetMode="External"/><Relationship Id="rId14" Type="http://schemas.openxmlformats.org/officeDocument/2006/relationships/hyperlink" Target="https://wild.org/blog/nature-based-solutions/?gclid=Cj0KCQjw0emHBhC1ARIsAL1QGNcwTA3ucEnuqRCQL1iRnuKIGK_zdTLdUnufJIzGvKeyeyyRdLwzRVQaAlhCEALw_wcB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6.jpeg"/><Relationship Id="rId3" Type="http://schemas.openxmlformats.org/officeDocument/2006/relationships/image" Target="../media/image26.png"/><Relationship Id="rId21" Type="http://schemas.openxmlformats.org/officeDocument/2006/relationships/image" Target="../media/image39.pn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17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microsoft.com/office/2007/relationships/hdphoto" Target="../media/hdphoto3.wdp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19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30.jpeg"/><Relationship Id="rId1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D8D510-2581-4501-BBF7-EDAE97463BC2}"/>
              </a:ext>
            </a:extLst>
          </p:cNvPr>
          <p:cNvSpPr/>
          <p:nvPr/>
        </p:nvSpPr>
        <p:spPr>
          <a:xfrm>
            <a:off x="-12968" y="0"/>
            <a:ext cx="687096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Pontano Sans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52C52-4285-433E-873A-038B5082C8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>
                <a:latin typeface="Pontano Sans" panose="020B0604020202020204" charset="0"/>
              </a:rPr>
              <a:pPr/>
              <a:t>1</a:t>
            </a:fld>
            <a:endParaRPr lang="es-MX">
              <a:latin typeface="Pontano Sans" panose="020B060402020202020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09134-730C-467B-BDCA-C02DA2C2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93" r="54597" b="1385"/>
          <a:stretch/>
        </p:blipFill>
        <p:spPr>
          <a:xfrm>
            <a:off x="-12968" y="-2"/>
            <a:ext cx="6870968" cy="3135148"/>
          </a:xfrm>
          <a:prstGeom prst="rect">
            <a:avLst/>
          </a:prstGeom>
        </p:spPr>
      </p:pic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00049827-D944-4681-A55F-1180012573D9}"/>
              </a:ext>
            </a:extLst>
          </p:cNvPr>
          <p:cNvSpPr txBox="1">
            <a:spLocks/>
          </p:cNvSpPr>
          <p:nvPr/>
        </p:nvSpPr>
        <p:spPr>
          <a:xfrm>
            <a:off x="318656" y="3453115"/>
            <a:ext cx="6437986" cy="1055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Pontano Sans" panose="020B0604020202020204" charset="0"/>
                <a:sym typeface="Dosis ExtraLight"/>
              </a:rPr>
              <a:t>forest4water</a:t>
            </a:r>
            <a:r>
              <a:rPr lang="en-US" sz="36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 </a:t>
            </a:r>
            <a:br>
              <a:rPr lang="en-US" sz="4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</a:b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-Nature Based Solutions (NBS)</a:t>
            </a:r>
            <a:r>
              <a:rPr lang="es-MX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 </a:t>
            </a: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for improving water access and quality </a:t>
            </a:r>
            <a:r>
              <a:rPr lang="es-MX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- </a:t>
            </a:r>
            <a:endParaRPr lang="en-US" sz="4400" b="1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  <a:sym typeface="Dosis Extra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A7F4-DDB8-4ED3-A525-2B3BC426E3DB}"/>
              </a:ext>
            </a:extLst>
          </p:cNvPr>
          <p:cNvSpPr txBox="1"/>
          <p:nvPr/>
        </p:nvSpPr>
        <p:spPr>
          <a:xfrm>
            <a:off x="57158" y="2021376"/>
            <a:ext cx="11690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Pontano Sans" panose="020B0604020202020204" charset="0"/>
              </a:rPr>
              <a:t>2021-07-30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Pontano Sans" panose="020B0604020202020204" charset="0"/>
              </a:rPr>
              <a:t>Clean water and sanitation</a:t>
            </a:r>
          </a:p>
        </p:txBody>
      </p:sp>
      <p:sp>
        <p:nvSpPr>
          <p:cNvPr id="10" name="Google Shape;125;p16">
            <a:extLst>
              <a:ext uri="{FF2B5EF4-FFF2-40B4-BE49-F238E27FC236}">
                <a16:creationId xmlns:a16="http://schemas.microsoft.com/office/drawing/2014/main" id="{833CE172-C593-4740-8D44-9D1CBDC4B828}"/>
              </a:ext>
            </a:extLst>
          </p:cNvPr>
          <p:cNvSpPr txBox="1">
            <a:spLocks/>
          </p:cNvSpPr>
          <p:nvPr/>
        </p:nvSpPr>
        <p:spPr>
          <a:xfrm>
            <a:off x="2279788" y="4683247"/>
            <a:ext cx="2515722" cy="286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accent2">
                    <a:lumMod val="50000"/>
                  </a:schemeClr>
                </a:solidFill>
              </a:rPr>
              <a:t>forest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4</a:t>
            </a:r>
            <a:r>
              <a:rPr lang="es-CO" b="1" dirty="0">
                <a:solidFill>
                  <a:srgbClr val="0070C0"/>
                </a:solidFill>
              </a:rPr>
              <a:t>water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@gmail.com</a:t>
            </a:r>
          </a:p>
        </p:txBody>
      </p:sp>
    </p:spTree>
    <p:extLst>
      <p:ext uri="{BB962C8B-B14F-4D97-AF65-F5344CB8AC3E}">
        <p14:creationId xmlns:p14="http://schemas.microsoft.com/office/powerpoint/2010/main" val="165431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4294967295"/>
          </p:nvPr>
        </p:nvSpPr>
        <p:spPr>
          <a:xfrm>
            <a:off x="320384" y="3815752"/>
            <a:ext cx="4146841" cy="823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0.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Select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location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arround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 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the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world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(1 </a:t>
            </a:r>
            <a:r>
              <a:rPr lang="es-CO" sz="3000" b="1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click</a:t>
            </a: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)</a:t>
            </a:r>
            <a:endParaRPr sz="1800" b="1" dirty="0">
              <a:solidFill>
                <a:srgbClr val="002060"/>
              </a:solidFill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216002" y="842295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339;p33">
            <a:extLst>
              <a:ext uri="{FF2B5EF4-FFF2-40B4-BE49-F238E27FC236}">
                <a16:creationId xmlns:a16="http://schemas.microsoft.com/office/drawing/2014/main" id="{1742669B-F5B7-47B9-80F4-7AB02F03086B}"/>
              </a:ext>
            </a:extLst>
          </p:cNvPr>
          <p:cNvGrpSpPr/>
          <p:nvPr/>
        </p:nvGrpSpPr>
        <p:grpSpPr>
          <a:xfrm>
            <a:off x="4617784" y="592243"/>
            <a:ext cx="2119547" cy="4396359"/>
            <a:chOff x="2547150" y="238125"/>
            <a:chExt cx="2525675" cy="5238750"/>
          </a:xfrm>
        </p:grpSpPr>
        <p:sp>
          <p:nvSpPr>
            <p:cNvPr id="13" name="Google Shape;340;p33">
              <a:extLst>
                <a:ext uri="{FF2B5EF4-FFF2-40B4-BE49-F238E27FC236}">
                  <a16:creationId xmlns:a16="http://schemas.microsoft.com/office/drawing/2014/main" id="{B758268B-EBE9-421A-B435-98FF74F2ECA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41;p33">
              <a:extLst>
                <a:ext uri="{FF2B5EF4-FFF2-40B4-BE49-F238E27FC236}">
                  <a16:creationId xmlns:a16="http://schemas.microsoft.com/office/drawing/2014/main" id="{91871964-00F3-4B21-8DFE-58EEE2A7B4E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42;p33">
              <a:extLst>
                <a:ext uri="{FF2B5EF4-FFF2-40B4-BE49-F238E27FC236}">
                  <a16:creationId xmlns:a16="http://schemas.microsoft.com/office/drawing/2014/main" id="{A6606983-A4EC-4348-A5B4-B297C6C99C4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43;p33">
              <a:extLst>
                <a:ext uri="{FF2B5EF4-FFF2-40B4-BE49-F238E27FC236}">
                  <a16:creationId xmlns:a16="http://schemas.microsoft.com/office/drawing/2014/main" id="{B0839E25-B49E-40F6-A5FF-74A5003957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D6860E63-2B35-4602-92F1-24CBE8BE7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72" r="45620" b="27194"/>
          <a:stretch/>
        </p:blipFill>
        <p:spPr>
          <a:xfrm>
            <a:off x="4672693" y="1012119"/>
            <a:ext cx="2024787" cy="36603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ítulo 3">
            <a:extLst>
              <a:ext uri="{FF2B5EF4-FFF2-40B4-BE49-F238E27FC236}">
                <a16:creationId xmlns:a16="http://schemas.microsoft.com/office/drawing/2014/main" id="{B3E43959-6493-49A0-9746-06598751A18B}"/>
              </a:ext>
            </a:extLst>
          </p:cNvPr>
          <p:cNvSpPr txBox="1">
            <a:spLocks/>
          </p:cNvSpPr>
          <p:nvPr/>
        </p:nvSpPr>
        <p:spPr>
          <a:xfrm>
            <a:off x="376023" y="127715"/>
            <a:ext cx="4722671" cy="54994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rgbClr val="002060"/>
                </a:solidFill>
                <a:latin typeface="Dosis ExtraLight" panose="020B0604020202020204" charset="0"/>
              </a:rPr>
              <a:t>How it works?: 4 steps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1F96E5A-EF0F-42D6-BDCE-5D0FE9ACB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13"/>
          <a:stretch/>
        </p:blipFill>
        <p:spPr>
          <a:xfrm>
            <a:off x="320384" y="1001132"/>
            <a:ext cx="3760900" cy="243264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933D81-8DB4-4B96-B298-BDF1DD9DFAE3}"/>
              </a:ext>
            </a:extLst>
          </p:cNvPr>
          <p:cNvSpPr/>
          <p:nvPr/>
        </p:nvSpPr>
        <p:spPr>
          <a:xfrm>
            <a:off x="376023" y="1455725"/>
            <a:ext cx="706627" cy="6583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7AF9BF-EEF5-458E-A9C9-DDA77DC61797}"/>
              </a:ext>
            </a:extLst>
          </p:cNvPr>
          <p:cNvSpPr/>
          <p:nvPr/>
        </p:nvSpPr>
        <p:spPr>
          <a:xfrm>
            <a:off x="2143590" y="1727240"/>
            <a:ext cx="1037759" cy="6583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grpSp>
        <p:nvGrpSpPr>
          <p:cNvPr id="363" name="Google Shape;363;p35"/>
          <p:cNvGrpSpPr/>
          <p:nvPr/>
        </p:nvGrpSpPr>
        <p:grpSpPr>
          <a:xfrm>
            <a:off x="772802" y="1467296"/>
            <a:ext cx="5938600" cy="3479355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AD5859C-9237-413E-865C-499424909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3"/>
          <a:stretch/>
        </p:blipFill>
        <p:spPr>
          <a:xfrm>
            <a:off x="1400245" y="1643133"/>
            <a:ext cx="4672718" cy="2962869"/>
          </a:xfrm>
          <a:prstGeom prst="rect">
            <a:avLst/>
          </a:prstGeom>
        </p:spPr>
      </p:pic>
      <p:sp>
        <p:nvSpPr>
          <p:cNvPr id="17" name="Google Shape;362;p35">
            <a:extLst>
              <a:ext uri="{FF2B5EF4-FFF2-40B4-BE49-F238E27FC236}">
                <a16:creationId xmlns:a16="http://schemas.microsoft.com/office/drawing/2014/main" id="{E740BF48-5586-40DE-B9BF-F0B67C69FFAD}"/>
              </a:ext>
            </a:extLst>
          </p:cNvPr>
          <p:cNvSpPr txBox="1">
            <a:spLocks/>
          </p:cNvSpPr>
          <p:nvPr/>
        </p:nvSpPr>
        <p:spPr>
          <a:xfrm>
            <a:off x="434276" y="489230"/>
            <a:ext cx="6414156" cy="8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n-US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1. Get a basin and nearest river geolocation based in your coordinates: 1 click,  5 seconds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350861-E878-4FBE-B9A3-F55992A33DD3}"/>
              </a:ext>
            </a:extLst>
          </p:cNvPr>
          <p:cNvSpPr/>
          <p:nvPr/>
        </p:nvSpPr>
        <p:spPr>
          <a:xfrm>
            <a:off x="2543641" y="1605032"/>
            <a:ext cx="599610" cy="30158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6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CBA7ADF-303A-4551-AD0D-EC95366A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14" y="587751"/>
            <a:ext cx="2680704" cy="24241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3B2FEF8-B35F-4A23-8AD5-8DAD14792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7" y="3094897"/>
            <a:ext cx="2777688" cy="2000201"/>
          </a:xfrm>
          <a:prstGeom prst="rect">
            <a:avLst/>
          </a:prstGeom>
        </p:spPr>
      </p:pic>
      <p:sp>
        <p:nvSpPr>
          <p:cNvPr id="23" name="Google Shape;362;p35">
            <a:extLst>
              <a:ext uri="{FF2B5EF4-FFF2-40B4-BE49-F238E27FC236}">
                <a16:creationId xmlns:a16="http://schemas.microsoft.com/office/drawing/2014/main" id="{9B34462E-35EA-433A-AACE-91AACECA9E98}"/>
              </a:ext>
            </a:extLst>
          </p:cNvPr>
          <p:cNvSpPr txBox="1">
            <a:spLocks/>
          </p:cNvSpPr>
          <p:nvPr/>
        </p:nvSpPr>
        <p:spPr>
          <a:xfrm>
            <a:off x="305806" y="90488"/>
            <a:ext cx="2496885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Lluvia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4" name="Google Shape;362;p35">
            <a:extLst>
              <a:ext uri="{FF2B5EF4-FFF2-40B4-BE49-F238E27FC236}">
                <a16:creationId xmlns:a16="http://schemas.microsoft.com/office/drawing/2014/main" id="{E846807A-BB4E-4D20-9E0E-CE6CDCD0A683}"/>
              </a:ext>
            </a:extLst>
          </p:cNvPr>
          <p:cNvSpPr txBox="1">
            <a:spLocks/>
          </p:cNvSpPr>
          <p:nvPr/>
        </p:nvSpPr>
        <p:spPr>
          <a:xfrm>
            <a:off x="3143960" y="518509"/>
            <a:ext cx="3097389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Temperatura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5" name="Google Shape;362;p35">
            <a:extLst>
              <a:ext uri="{FF2B5EF4-FFF2-40B4-BE49-F238E27FC236}">
                <a16:creationId xmlns:a16="http://schemas.microsoft.com/office/drawing/2014/main" id="{5DD519E2-5A25-460D-99EA-0541D940F642}"/>
              </a:ext>
            </a:extLst>
          </p:cNvPr>
          <p:cNvSpPr txBox="1">
            <a:spLocks/>
          </p:cNvSpPr>
          <p:nvPr/>
        </p:nvSpPr>
        <p:spPr>
          <a:xfrm>
            <a:off x="2956381" y="4301287"/>
            <a:ext cx="2086558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Deforestación</a:t>
            </a:r>
          </a:p>
          <a:p>
            <a:pPr marL="0" indent="0">
              <a:buFont typeface="Pontano Sans"/>
              <a:buNone/>
            </a:pP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(largo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B4319CF-FC6A-4660-A794-DF7FD0D2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960" y="1087214"/>
            <a:ext cx="3305175" cy="2905125"/>
          </a:xfrm>
          <a:prstGeom prst="rect">
            <a:avLst/>
          </a:prstGeom>
        </p:spPr>
      </p:pic>
      <p:sp>
        <p:nvSpPr>
          <p:cNvPr id="10" name="Google Shape;362;p35">
            <a:extLst>
              <a:ext uri="{FF2B5EF4-FFF2-40B4-BE49-F238E27FC236}">
                <a16:creationId xmlns:a16="http://schemas.microsoft.com/office/drawing/2014/main" id="{556464E7-07F2-4C3C-BAC8-266E59ED65D0}"/>
              </a:ext>
            </a:extLst>
          </p:cNvPr>
          <p:cNvSpPr txBox="1">
            <a:spLocks/>
          </p:cNvSpPr>
          <p:nvPr/>
        </p:nvSpPr>
        <p:spPr>
          <a:xfrm>
            <a:off x="443844" y="281376"/>
            <a:ext cx="6414156" cy="8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n-US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2. Get statistics, trends and water quality estimation based on recent history in your basin: 1 click,  10 seconds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043A1-7F16-4371-8E5F-F5B94069E65C}"/>
              </a:ext>
            </a:extLst>
          </p:cNvPr>
          <p:cNvSpPr/>
          <p:nvPr/>
        </p:nvSpPr>
        <p:spPr>
          <a:xfrm>
            <a:off x="2543641" y="1605032"/>
            <a:ext cx="599610" cy="30158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7" name="Google Shape;362;p35">
            <a:extLst>
              <a:ext uri="{FF2B5EF4-FFF2-40B4-BE49-F238E27FC236}">
                <a16:creationId xmlns:a16="http://schemas.microsoft.com/office/drawing/2014/main" id="{E740BF48-5586-40DE-B9BF-F0B67C69FFAD}"/>
              </a:ext>
            </a:extLst>
          </p:cNvPr>
          <p:cNvSpPr txBox="1">
            <a:spLocks/>
          </p:cNvSpPr>
          <p:nvPr/>
        </p:nvSpPr>
        <p:spPr>
          <a:xfrm>
            <a:off x="443844" y="281376"/>
            <a:ext cx="6414156" cy="8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n-US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3. Get forest and deforestation maps to assess conservation and restoration activities in your basin: 1 click,  15 seconds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350861-E878-4FBE-B9A3-F55992A33DD3}"/>
              </a:ext>
            </a:extLst>
          </p:cNvPr>
          <p:cNvSpPr/>
          <p:nvPr/>
        </p:nvSpPr>
        <p:spPr>
          <a:xfrm>
            <a:off x="2543641" y="1605032"/>
            <a:ext cx="599610" cy="30158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363;p35">
            <a:extLst>
              <a:ext uri="{FF2B5EF4-FFF2-40B4-BE49-F238E27FC236}">
                <a16:creationId xmlns:a16="http://schemas.microsoft.com/office/drawing/2014/main" id="{D535EF01-9BC5-4738-ADD5-05994B31FC8D}"/>
              </a:ext>
            </a:extLst>
          </p:cNvPr>
          <p:cNvGrpSpPr/>
          <p:nvPr/>
        </p:nvGrpSpPr>
        <p:grpSpPr>
          <a:xfrm>
            <a:off x="2127171" y="2229515"/>
            <a:ext cx="4810120" cy="2818192"/>
            <a:chOff x="1177450" y="241631"/>
            <a:chExt cx="6173152" cy="3616776"/>
          </a:xfrm>
        </p:grpSpPr>
        <p:sp>
          <p:nvSpPr>
            <p:cNvPr id="12" name="Google Shape;364;p35">
              <a:extLst>
                <a:ext uri="{FF2B5EF4-FFF2-40B4-BE49-F238E27FC236}">
                  <a16:creationId xmlns:a16="http://schemas.microsoft.com/office/drawing/2014/main" id="{8FDF466C-333A-483B-B669-A0E2AFD6E14E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5;p35">
              <a:extLst>
                <a:ext uri="{FF2B5EF4-FFF2-40B4-BE49-F238E27FC236}">
                  <a16:creationId xmlns:a16="http://schemas.microsoft.com/office/drawing/2014/main" id="{6CDC145C-6536-4622-891F-F8DA2867BC5A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;p35">
              <a:extLst>
                <a:ext uri="{FF2B5EF4-FFF2-40B4-BE49-F238E27FC236}">
                  <a16:creationId xmlns:a16="http://schemas.microsoft.com/office/drawing/2014/main" id="{12CED6AC-EC94-4F83-85FA-37C560806ED7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7;p35">
              <a:extLst>
                <a:ext uri="{FF2B5EF4-FFF2-40B4-BE49-F238E27FC236}">
                  <a16:creationId xmlns:a16="http://schemas.microsoft.com/office/drawing/2014/main" id="{30A31529-DFCB-4355-9642-6931DBE19A3B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10B5252F-12DD-4711-BBE8-F5DC747AF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2"/>
          <a:stretch/>
        </p:blipFill>
        <p:spPr>
          <a:xfrm>
            <a:off x="2684313" y="2397089"/>
            <a:ext cx="3702362" cy="24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7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643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671415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699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5737815" y="3347701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3709739" y="3347701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681664" y="3347701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36851" y="1280571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Prototipo con idea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2234205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Analítica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información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espacial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responsiva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29301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AI robusta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1545469" y="383500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Consumo de datos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330325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100% Host en IBM</a:t>
            </a:r>
          </a:p>
        </p:txBody>
      </p:sp>
      <p:sp>
        <p:nvSpPr>
          <p:cNvPr id="476" name="Google Shape;476;p41"/>
          <p:cNvSpPr txBox="1"/>
          <p:nvPr/>
        </p:nvSpPr>
        <p:spPr>
          <a:xfrm>
            <a:off x="533133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Nuevos datos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26904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 err="1">
                <a:solidFill>
                  <a:srgbClr val="002060"/>
                </a:solidFill>
                <a:latin typeface="Dosis ExtraLight" panose="020B0604020202020204" charset="0"/>
              </a:rPr>
              <a:t>RoadMap</a:t>
            </a:r>
            <a:endParaRPr lang="es-CO" sz="4000" b="1" dirty="0">
              <a:solidFill>
                <a:srgbClr val="002060"/>
              </a:solidFill>
              <a:latin typeface="Dosis ExtraLight" panose="020B060402020202020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C2DF658-14D3-4F1E-B783-72A893792239}"/>
              </a:ext>
            </a:extLst>
          </p:cNvPr>
          <p:cNvSpPr/>
          <p:nvPr/>
        </p:nvSpPr>
        <p:spPr>
          <a:xfrm>
            <a:off x="3336837" y="2129535"/>
            <a:ext cx="284185" cy="582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1" name="Google Shape;462;p41">
            <a:extLst>
              <a:ext uri="{FF2B5EF4-FFF2-40B4-BE49-F238E27FC236}">
                <a16:creationId xmlns:a16="http://schemas.microsoft.com/office/drawing/2014/main" id="{8C4CEADE-7310-48F4-87ED-557B0FAAB6E9}"/>
              </a:ext>
            </a:extLst>
          </p:cNvPr>
          <p:cNvGrpSpPr/>
          <p:nvPr/>
        </p:nvGrpSpPr>
        <p:grpSpPr>
          <a:xfrm>
            <a:off x="6084371" y="3995851"/>
            <a:ext cx="473400" cy="473400"/>
            <a:chOff x="6880814" y="3576300"/>
            <a:chExt cx="473400" cy="473400"/>
          </a:xfrm>
        </p:grpSpPr>
        <p:sp>
          <p:nvSpPr>
            <p:cNvPr id="33" name="Google Shape;463;p41">
              <a:extLst>
                <a:ext uri="{FF2B5EF4-FFF2-40B4-BE49-F238E27FC236}">
                  <a16:creationId xmlns:a16="http://schemas.microsoft.com/office/drawing/2014/main" id="{0B13C39F-7D89-49DB-94C3-148C9507783B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34" name="Google Shape;464;p41">
              <a:extLst>
                <a:ext uri="{FF2B5EF4-FFF2-40B4-BE49-F238E27FC236}">
                  <a16:creationId xmlns:a16="http://schemas.microsoft.com/office/drawing/2014/main" id="{F4985A03-9710-424E-A7FD-CAA409759C17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35" name="Google Shape;465;p41">
            <a:extLst>
              <a:ext uri="{FF2B5EF4-FFF2-40B4-BE49-F238E27FC236}">
                <a16:creationId xmlns:a16="http://schemas.microsoft.com/office/drawing/2014/main" id="{C3C6DFA8-02E8-4A90-B558-497A0E6A45B7}"/>
              </a:ext>
            </a:extLst>
          </p:cNvPr>
          <p:cNvGrpSpPr/>
          <p:nvPr/>
        </p:nvGrpSpPr>
        <p:grpSpPr>
          <a:xfrm>
            <a:off x="4056295" y="3995851"/>
            <a:ext cx="473400" cy="473400"/>
            <a:chOff x="4852739" y="3576300"/>
            <a:chExt cx="473400" cy="473400"/>
          </a:xfrm>
        </p:grpSpPr>
        <p:sp>
          <p:nvSpPr>
            <p:cNvPr id="36" name="Google Shape;466;p41">
              <a:extLst>
                <a:ext uri="{FF2B5EF4-FFF2-40B4-BE49-F238E27FC236}">
                  <a16:creationId xmlns:a16="http://schemas.microsoft.com/office/drawing/2014/main" id="{BA4DA4CA-01AA-4DC4-B3E9-570ADBEB3B10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37" name="Google Shape;467;p41">
              <a:extLst>
                <a:ext uri="{FF2B5EF4-FFF2-40B4-BE49-F238E27FC236}">
                  <a16:creationId xmlns:a16="http://schemas.microsoft.com/office/drawing/2014/main" id="{66DDB53A-52E7-4D5B-A0AE-C880F5E22A5F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38" name="Google Shape;468;p41">
            <a:extLst>
              <a:ext uri="{FF2B5EF4-FFF2-40B4-BE49-F238E27FC236}">
                <a16:creationId xmlns:a16="http://schemas.microsoft.com/office/drawing/2014/main" id="{44E0C394-A65A-4453-8330-D031C9564E76}"/>
              </a:ext>
            </a:extLst>
          </p:cNvPr>
          <p:cNvGrpSpPr/>
          <p:nvPr/>
        </p:nvGrpSpPr>
        <p:grpSpPr>
          <a:xfrm>
            <a:off x="2028220" y="3995851"/>
            <a:ext cx="473400" cy="473400"/>
            <a:chOff x="2824664" y="3576300"/>
            <a:chExt cx="473400" cy="473400"/>
          </a:xfrm>
        </p:grpSpPr>
        <p:sp>
          <p:nvSpPr>
            <p:cNvPr id="39" name="Google Shape;469;p41">
              <a:extLst>
                <a:ext uri="{FF2B5EF4-FFF2-40B4-BE49-F238E27FC236}">
                  <a16:creationId xmlns:a16="http://schemas.microsoft.com/office/drawing/2014/main" id="{FB14514E-F674-44DD-A66A-BA6600F6CA52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0" name="Google Shape;470;p41">
              <a:extLst>
                <a:ext uri="{FF2B5EF4-FFF2-40B4-BE49-F238E27FC236}">
                  <a16:creationId xmlns:a16="http://schemas.microsoft.com/office/drawing/2014/main" id="{4C57B2AB-E3E6-429F-9A13-90854A9E1D8B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1" name="Google Shape;474;p41">
            <a:extLst>
              <a:ext uri="{FF2B5EF4-FFF2-40B4-BE49-F238E27FC236}">
                <a16:creationId xmlns:a16="http://schemas.microsoft.com/office/drawing/2014/main" id="{0F57F219-9164-4A96-8D64-CDA745330752}"/>
              </a:ext>
            </a:extLst>
          </p:cNvPr>
          <p:cNvSpPr txBox="1"/>
          <p:nvPr/>
        </p:nvSpPr>
        <p:spPr>
          <a:xfrm>
            <a:off x="1892025" y="448315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nuevas fuentes de datos</a:t>
            </a:r>
          </a:p>
        </p:txBody>
      </p:sp>
      <p:sp>
        <p:nvSpPr>
          <p:cNvPr id="42" name="Google Shape;475;p41">
            <a:extLst>
              <a:ext uri="{FF2B5EF4-FFF2-40B4-BE49-F238E27FC236}">
                <a16:creationId xmlns:a16="http://schemas.microsoft.com/office/drawing/2014/main" id="{DEB6D768-4CE8-44C3-A970-E766D2362F5F}"/>
              </a:ext>
            </a:extLst>
          </p:cNvPr>
          <p:cNvSpPr txBox="1"/>
          <p:nvPr/>
        </p:nvSpPr>
        <p:spPr>
          <a:xfrm>
            <a:off x="3649811" y="448315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tecnologías robustas de inteligencia artificial</a:t>
            </a:r>
          </a:p>
        </p:txBody>
      </p:sp>
      <p:sp>
        <p:nvSpPr>
          <p:cNvPr id="43" name="Google Shape;476;p41">
            <a:extLst>
              <a:ext uri="{FF2B5EF4-FFF2-40B4-BE49-F238E27FC236}">
                <a16:creationId xmlns:a16="http://schemas.microsoft.com/office/drawing/2014/main" id="{C41E25B9-1361-41B8-BC7A-FB7EFAEA1054}"/>
              </a:ext>
            </a:extLst>
          </p:cNvPr>
          <p:cNvSpPr txBox="1"/>
          <p:nvPr/>
        </p:nvSpPr>
        <p:spPr>
          <a:xfrm>
            <a:off x="5677891" y="448315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Generar dirección IP fija y usar otros idiomas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44" name="Google Shape;453;p41">
            <a:extLst>
              <a:ext uri="{FF2B5EF4-FFF2-40B4-BE49-F238E27FC236}">
                <a16:creationId xmlns:a16="http://schemas.microsoft.com/office/drawing/2014/main" id="{67423E68-3B79-4B8D-B851-39993820A72E}"/>
              </a:ext>
            </a:extLst>
          </p:cNvPr>
          <p:cNvGrpSpPr/>
          <p:nvPr/>
        </p:nvGrpSpPr>
        <p:grpSpPr>
          <a:xfrm>
            <a:off x="1643643" y="1935728"/>
            <a:ext cx="473400" cy="473400"/>
            <a:chOff x="1786339" y="1703401"/>
            <a:chExt cx="473400" cy="473400"/>
          </a:xfrm>
        </p:grpSpPr>
        <p:sp>
          <p:nvSpPr>
            <p:cNvPr id="45" name="Google Shape;454;p41">
              <a:extLst>
                <a:ext uri="{FF2B5EF4-FFF2-40B4-BE49-F238E27FC236}">
                  <a16:creationId xmlns:a16="http://schemas.microsoft.com/office/drawing/2014/main" id="{57807562-5C02-4289-AF54-8D3AE995F60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" name="Google Shape;455;p41">
              <a:extLst>
                <a:ext uri="{FF2B5EF4-FFF2-40B4-BE49-F238E27FC236}">
                  <a16:creationId xmlns:a16="http://schemas.microsoft.com/office/drawing/2014/main" id="{F73788F2-9222-4510-86FF-56E41B84B8FE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7" name="Google Shape;456;p41">
            <a:extLst>
              <a:ext uri="{FF2B5EF4-FFF2-40B4-BE49-F238E27FC236}">
                <a16:creationId xmlns:a16="http://schemas.microsoft.com/office/drawing/2014/main" id="{19121214-0126-4F68-9F61-FE98FF8B628D}"/>
              </a:ext>
            </a:extLst>
          </p:cNvPr>
          <p:cNvGrpSpPr/>
          <p:nvPr/>
        </p:nvGrpSpPr>
        <p:grpSpPr>
          <a:xfrm>
            <a:off x="3671719" y="1935728"/>
            <a:ext cx="473400" cy="473400"/>
            <a:chOff x="3814414" y="1703401"/>
            <a:chExt cx="473400" cy="473400"/>
          </a:xfrm>
        </p:grpSpPr>
        <p:sp>
          <p:nvSpPr>
            <p:cNvPr id="48" name="Google Shape;457;p41">
              <a:extLst>
                <a:ext uri="{FF2B5EF4-FFF2-40B4-BE49-F238E27FC236}">
                  <a16:creationId xmlns:a16="http://schemas.microsoft.com/office/drawing/2014/main" id="{AEF0FAD9-71C2-47F9-A416-E7792D60ECFB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9" name="Google Shape;458;p41">
              <a:extLst>
                <a:ext uri="{FF2B5EF4-FFF2-40B4-BE49-F238E27FC236}">
                  <a16:creationId xmlns:a16="http://schemas.microsoft.com/office/drawing/2014/main" id="{7A32AA86-AA01-4A7B-8E8E-BE3D56A2DC3A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50" name="Google Shape;459;p41">
            <a:extLst>
              <a:ext uri="{FF2B5EF4-FFF2-40B4-BE49-F238E27FC236}">
                <a16:creationId xmlns:a16="http://schemas.microsoft.com/office/drawing/2014/main" id="{C561213D-41FE-4CE2-B9BB-2D5A0C311989}"/>
              </a:ext>
            </a:extLst>
          </p:cNvPr>
          <p:cNvGrpSpPr/>
          <p:nvPr/>
        </p:nvGrpSpPr>
        <p:grpSpPr>
          <a:xfrm>
            <a:off x="5699793" y="1935728"/>
            <a:ext cx="473400" cy="473400"/>
            <a:chOff x="5842489" y="1703401"/>
            <a:chExt cx="473400" cy="473400"/>
          </a:xfrm>
        </p:grpSpPr>
        <p:sp>
          <p:nvSpPr>
            <p:cNvPr id="51" name="Google Shape;460;p41">
              <a:extLst>
                <a:ext uri="{FF2B5EF4-FFF2-40B4-BE49-F238E27FC236}">
                  <a16:creationId xmlns:a16="http://schemas.microsoft.com/office/drawing/2014/main" id="{B0EEFEA8-0A18-44B0-BF82-DB39F334F7D5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2" name="Google Shape;461;p41">
              <a:extLst>
                <a:ext uri="{FF2B5EF4-FFF2-40B4-BE49-F238E27FC236}">
                  <a16:creationId xmlns:a16="http://schemas.microsoft.com/office/drawing/2014/main" id="{DD4FF452-C8D0-478B-9B4B-55518549F095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53" name="Google Shape;471;p41">
            <a:extLst>
              <a:ext uri="{FF2B5EF4-FFF2-40B4-BE49-F238E27FC236}">
                <a16:creationId xmlns:a16="http://schemas.microsoft.com/office/drawing/2014/main" id="{2007F9AE-B0F1-4F0D-B74F-C1B6D74FFBB7}"/>
              </a:ext>
            </a:extLst>
          </p:cNvPr>
          <p:cNvSpPr txBox="1"/>
          <p:nvPr/>
        </p:nvSpPr>
        <p:spPr>
          <a:xfrm>
            <a:off x="1237155" y="138842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Escalar la plataforma</a:t>
            </a:r>
          </a:p>
        </p:txBody>
      </p:sp>
      <p:sp>
        <p:nvSpPr>
          <p:cNvPr id="54" name="Google Shape;472;p41">
            <a:extLst>
              <a:ext uri="{FF2B5EF4-FFF2-40B4-BE49-F238E27FC236}">
                <a16:creationId xmlns:a16="http://schemas.microsoft.com/office/drawing/2014/main" id="{6A60FC0D-6195-44DF-BD4B-E9313480EED0}"/>
              </a:ext>
            </a:extLst>
          </p:cNvPr>
          <p:cNvSpPr txBox="1"/>
          <p:nvPr/>
        </p:nvSpPr>
        <p:spPr>
          <a:xfrm>
            <a:off x="3234509" y="138842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localización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del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usuario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5" name="Google Shape;473;p41">
            <a:extLst>
              <a:ext uri="{FF2B5EF4-FFF2-40B4-BE49-F238E27FC236}">
                <a16:creationId xmlns:a16="http://schemas.microsoft.com/office/drawing/2014/main" id="{B21842BB-B377-4EEF-9190-43F342D093DD}"/>
              </a:ext>
            </a:extLst>
          </p:cNvPr>
          <p:cNvSpPr txBox="1"/>
          <p:nvPr/>
        </p:nvSpPr>
        <p:spPr>
          <a:xfrm>
            <a:off x="5293315" y="138842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Modularizar el sistema escalar en servicios IBM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D6222-0C64-449F-98BF-B3696E85CF34}"/>
              </a:ext>
            </a:extLst>
          </p:cNvPr>
          <p:cNvSpPr/>
          <p:nvPr/>
        </p:nvSpPr>
        <p:spPr>
          <a:xfrm>
            <a:off x="-277739" y="-401639"/>
            <a:ext cx="7810500" cy="553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85222F-73B4-443F-A890-7C7094FB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9D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18866">
            <a:off x="5861687" y="-1128259"/>
            <a:ext cx="1707028" cy="281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9E9FE0-9E99-46DE-90F4-EFE745ACC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40191">
            <a:off x="1048207" y="224246"/>
            <a:ext cx="513007" cy="8416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B39228E-CDD7-4946-9FC1-695C02BB6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72" y="3446"/>
            <a:ext cx="2442598" cy="2000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C38067-A677-47B0-8CBD-CF7823900B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9D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8385993">
            <a:off x="-42045" y="-690686"/>
            <a:ext cx="1219488" cy="20006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0BB2047-162C-438C-A940-033531CC5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446" y="2941086"/>
            <a:ext cx="1591493" cy="12749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DFC114-6DB8-4968-AA5B-49156B65643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9D0FF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rot="19022039">
            <a:off x="3262210" y="1263602"/>
            <a:ext cx="583374" cy="960483"/>
          </a:xfrm>
          <a:prstGeom prst="rect">
            <a:avLst/>
          </a:prstGeom>
        </p:spPr>
      </p:pic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xfrm>
            <a:off x="-963795" y="3975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5477139" y="2695131"/>
            <a:ext cx="1655156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Daniel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López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-US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Computer systems </a:t>
            </a:r>
            <a:r>
              <a:rPr lang="en-US" sz="10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eng.</a:t>
            </a:r>
            <a:endParaRPr lang="en-US" sz="10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-US" sz="10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Msc</a:t>
            </a:r>
            <a:r>
              <a:rPr lang="en-US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. Student –Information </a:t>
            </a:r>
            <a:r>
              <a:rPr lang="en-US" sz="10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eng.</a:t>
            </a: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Andes University (COL)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d.lopezl@uniandes.edu.co</a:t>
            </a:r>
            <a:r>
              <a:rPr lang="en-US" sz="100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-US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@danflop</a:t>
            </a:r>
          </a:p>
          <a:p>
            <a:pPr algn="ctr"/>
            <a:endParaRPr lang="en" sz="10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2" name="Imagen 11" descr="Reflejo de un hombre sonriendo&#10;&#10;Descripción generada automáticamente">
            <a:extLst>
              <a:ext uri="{FF2B5EF4-FFF2-40B4-BE49-F238E27FC236}">
                <a16:creationId xmlns:a16="http://schemas.microsoft.com/office/drawing/2014/main" id="{0F3C2EF7-8FB3-459A-9A48-30A8BDDD9491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1" y="1022128"/>
            <a:ext cx="1489200" cy="1489200"/>
          </a:xfrm>
          <a:prstGeom prst="rect">
            <a:avLst/>
          </a:prstGeom>
        </p:spPr>
      </p:pic>
      <p:pic>
        <p:nvPicPr>
          <p:cNvPr id="13" name="Imagen 12" descr="Cara de un niño&#10;&#10;Descripción generada automáticamente con confianza media">
            <a:extLst>
              <a:ext uri="{FF2B5EF4-FFF2-40B4-BE49-F238E27FC236}">
                <a16:creationId xmlns:a16="http://schemas.microsoft.com/office/drawing/2014/main" id="{4C01CABF-B2B9-485F-AC8A-32A844541D61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24" y="1022128"/>
            <a:ext cx="1489201" cy="1489200"/>
          </a:xfrm>
          <a:prstGeom prst="rect">
            <a:avLst/>
          </a:prstGeom>
        </p:spPr>
      </p:pic>
      <p:pic>
        <p:nvPicPr>
          <p:cNvPr id="14" name="Imagen 13" descr="Foto montaje de la cara de una persona con lentes&#10;&#10;Descripción generada automáticamente con confianza media">
            <a:extLst>
              <a:ext uri="{FF2B5EF4-FFF2-40B4-BE49-F238E27FC236}">
                <a16:creationId xmlns:a16="http://schemas.microsoft.com/office/drawing/2014/main" id="{02F607D6-BDD6-458E-9548-DD23D80F1D21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95" y="1022128"/>
            <a:ext cx="1420392" cy="14891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AF2BDB-62FE-4E64-AEB9-3C4B5206F86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7" t="7833" r="9272" b="6177"/>
          <a:stretch/>
        </p:blipFill>
        <p:spPr>
          <a:xfrm>
            <a:off x="5512742" y="1077372"/>
            <a:ext cx="1510931" cy="1489199"/>
          </a:xfrm>
          <a:prstGeom prst="flowChartConnector">
            <a:avLst/>
          </a:prstGeom>
        </p:spPr>
      </p:pic>
      <p:sp>
        <p:nvSpPr>
          <p:cNvPr id="27" name="Google Shape;583;p46">
            <a:extLst>
              <a:ext uri="{FF2B5EF4-FFF2-40B4-BE49-F238E27FC236}">
                <a16:creationId xmlns:a16="http://schemas.microsoft.com/office/drawing/2014/main" id="{76687626-7ED9-427E-A2BF-C5F4BEE9C12B}"/>
              </a:ext>
            </a:extLst>
          </p:cNvPr>
          <p:cNvSpPr txBox="1"/>
          <p:nvPr/>
        </p:nvSpPr>
        <p:spPr>
          <a:xfrm>
            <a:off x="1684262" y="2663638"/>
            <a:ext cx="1988981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Fernando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Maldonado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Computer systems eng.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Esp. Student – High performance distribuited processing</a:t>
            </a: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Veracruz technologic institute (Mex)</a:t>
            </a:r>
          </a:p>
          <a:p>
            <a:pPr algn="ctr"/>
            <a:r>
              <a:rPr lang="en-US" sz="105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l15020799@veracruz.tecnm.mx</a:t>
            </a:r>
            <a:endParaRPr lang="en-US" sz="1050" dirty="0">
              <a:solidFill>
                <a:srgbClr val="0070C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@ferjml97</a:t>
            </a:r>
          </a:p>
          <a:p>
            <a:pPr algn="ctr"/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" name="Google Shape;583;p46">
            <a:extLst>
              <a:ext uri="{FF2B5EF4-FFF2-40B4-BE49-F238E27FC236}">
                <a16:creationId xmlns:a16="http://schemas.microsoft.com/office/drawing/2014/main" id="{A4462157-F7B8-4DD0-A590-822C20C7F220}"/>
              </a:ext>
            </a:extLst>
          </p:cNvPr>
          <p:cNvSpPr txBox="1"/>
          <p:nvPr/>
        </p:nvSpPr>
        <p:spPr>
          <a:xfrm>
            <a:off x="-163515" y="2695952"/>
            <a:ext cx="1801932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Iván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González 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Ecologist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PhD Student – Ecoinformatics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Norther Arizona University (USA)</a:t>
            </a:r>
          </a:p>
          <a:p>
            <a:pPr algn="ctr"/>
            <a:r>
              <a:rPr lang="en" sz="100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Ivan.Gonzalez@nau.edu</a:t>
            </a:r>
            <a:endParaRPr lang="en" sz="1000" dirty="0">
              <a:solidFill>
                <a:srgbClr val="0070C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@gonzalezivan90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" name="Google Shape;583;p46">
            <a:extLst>
              <a:ext uri="{FF2B5EF4-FFF2-40B4-BE49-F238E27FC236}">
                <a16:creationId xmlns:a16="http://schemas.microsoft.com/office/drawing/2014/main" id="{FEE95EFB-C298-46A7-B544-E9D779E96C25}"/>
              </a:ext>
            </a:extLst>
          </p:cNvPr>
          <p:cNvSpPr txBox="1"/>
          <p:nvPr/>
        </p:nvSpPr>
        <p:spPr>
          <a:xfrm>
            <a:off x="3650501" y="2696819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Caleb Hernandez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Computer systems eng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" name="AutoShape 2" descr="upload.wikimedia.org/wikipedia/commons/f/fc/Fla...">
            <a:extLst>
              <a:ext uri="{FF2B5EF4-FFF2-40B4-BE49-F238E27FC236}">
                <a16:creationId xmlns:a16="http://schemas.microsoft.com/office/drawing/2014/main" id="{12E9C998-B7DD-4DCD-9636-FD6D82BF0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020" y="164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upload.wikimedia.org/wikipedia/commons/f/fc/Fla...">
            <a:extLst>
              <a:ext uri="{FF2B5EF4-FFF2-40B4-BE49-F238E27FC236}">
                <a16:creationId xmlns:a16="http://schemas.microsoft.com/office/drawing/2014/main" id="{DDD0FFAF-6A64-450E-B524-EF2CB13B1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3420" y="1797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5AB0BA-C9DF-40AF-AD02-A26FD32F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94" y="4336856"/>
            <a:ext cx="590367" cy="337958"/>
          </a:xfrm>
          <a:prstGeom prst="rect">
            <a:avLst/>
          </a:prstGeom>
          <a:noFill/>
        </p:spPr>
      </p:pic>
      <p:pic>
        <p:nvPicPr>
          <p:cNvPr id="2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939BD9-4EA8-4CE5-BA63-FDF1AD39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96" y="4336856"/>
            <a:ext cx="590367" cy="337958"/>
          </a:xfrm>
          <a:prstGeom prst="rect">
            <a:avLst/>
          </a:prstGeom>
          <a:noFill/>
        </p:spPr>
      </p:pic>
      <p:pic>
        <p:nvPicPr>
          <p:cNvPr id="7170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A506A9E-1421-48D7-AB8C-BC5932B6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4" y="4343137"/>
            <a:ext cx="488858" cy="325396"/>
          </a:xfrm>
          <a:prstGeom prst="rect">
            <a:avLst/>
          </a:prstGeom>
          <a:noFill/>
        </p:spPr>
      </p:pic>
      <p:pic>
        <p:nvPicPr>
          <p:cNvPr id="24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E74F87D-464F-4C94-878A-7268C2E6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55" y="4343137"/>
            <a:ext cx="488858" cy="325396"/>
          </a:xfrm>
          <a:prstGeom prst="rect">
            <a:avLst/>
          </a:prstGeom>
          <a:noFill/>
        </p:spPr>
      </p:pic>
      <p:sp>
        <p:nvSpPr>
          <p:cNvPr id="31" name="Google Shape;125;p16">
            <a:extLst>
              <a:ext uri="{FF2B5EF4-FFF2-40B4-BE49-F238E27FC236}">
                <a16:creationId xmlns:a16="http://schemas.microsoft.com/office/drawing/2014/main" id="{91D5DC61-E374-4E3F-9123-32F55B8FC250}"/>
              </a:ext>
            </a:extLst>
          </p:cNvPr>
          <p:cNvSpPr txBox="1">
            <a:spLocks/>
          </p:cNvSpPr>
          <p:nvPr/>
        </p:nvSpPr>
        <p:spPr>
          <a:xfrm>
            <a:off x="2171139" y="411831"/>
            <a:ext cx="2515722" cy="286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accent2">
                    <a:lumMod val="50000"/>
                  </a:schemeClr>
                </a:solidFill>
              </a:rPr>
              <a:t>forest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4</a:t>
            </a:r>
            <a:r>
              <a:rPr lang="es-CO" b="1" dirty="0">
                <a:solidFill>
                  <a:srgbClr val="0070C0"/>
                </a:solidFill>
              </a:rPr>
              <a:t>water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@gmail.com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C49BDB1B-C010-467D-9F49-05DC8D65E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5" y="3953637"/>
            <a:ext cx="94928" cy="9492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C389-F94E-4EF9-99B4-7C4F68E663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74871" y="4095080"/>
            <a:ext cx="91448" cy="975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268CE0-5D95-470E-BD1C-5321F1A4B0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54896" y="3948706"/>
            <a:ext cx="91448" cy="97544"/>
          </a:xfrm>
          <a:prstGeom prst="rect">
            <a:avLst/>
          </a:prstGeom>
        </p:spPr>
      </p:pic>
      <p:sp>
        <p:nvSpPr>
          <p:cNvPr id="584" name="Google Shape;584;p46"/>
          <p:cNvSpPr txBox="1">
            <a:spLocks noGrp="1"/>
          </p:cNvSpPr>
          <p:nvPr>
            <p:ph type="title" idx="4294967295"/>
          </p:nvPr>
        </p:nvSpPr>
        <p:spPr>
          <a:xfrm>
            <a:off x="1115662" y="-174060"/>
            <a:ext cx="4734166" cy="642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sz="2800" b="1" dirty="0">
                <a:solidFill>
                  <a:schemeClr val="tx2">
                    <a:lumMod val="25000"/>
                  </a:schemeClr>
                </a:solidFill>
              </a:rPr>
              <a:t>Gracias  - </a:t>
            </a:r>
            <a:r>
              <a:rPr lang="es-MX" sz="2800" b="1" dirty="0" err="1">
                <a:solidFill>
                  <a:schemeClr val="tx2">
                    <a:lumMod val="25000"/>
                  </a:schemeClr>
                </a:solidFill>
              </a:rPr>
              <a:t>Thanks</a:t>
            </a:r>
            <a:r>
              <a:rPr lang="es-MX" sz="2800" b="1" dirty="0">
                <a:solidFill>
                  <a:schemeClr val="tx2">
                    <a:lumMod val="25000"/>
                  </a:schemeClr>
                </a:solidFill>
              </a:rPr>
              <a:t> - </a:t>
            </a:r>
            <a:r>
              <a:rPr lang="es-MX" sz="2800" b="1" dirty="0" err="1">
                <a:solidFill>
                  <a:schemeClr val="tx2">
                    <a:lumMod val="25000"/>
                  </a:schemeClr>
                </a:solidFill>
              </a:rPr>
              <a:t>Obrigado</a:t>
            </a:r>
            <a:endParaRPr lang="es-MX" sz="1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40B72-0230-4D7B-804C-EB9EC6394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16</a:t>
            </a:fld>
            <a:endParaRPr lang="es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1D76-2661-4B60-AA83-10A83F777D0E}"/>
              </a:ext>
            </a:extLst>
          </p:cNvPr>
          <p:cNvSpPr txBox="1"/>
          <p:nvPr/>
        </p:nvSpPr>
        <p:spPr>
          <a:xfrm>
            <a:off x="290739" y="1719489"/>
            <a:ext cx="6276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 change impact on flood and extreme precipitation increases with water availability | Scientific Reports (nature.com)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https://www.nature.com/articles/s41598-020-70816-2  </a:t>
            </a: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Summer of extremes: floods, heat and fire | World Meteorological Organization (wmo.int)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https://public.wmo.int/en/media/news/summer-of-extremes-floods-heat-and-fire</a:t>
            </a: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 Stress: A Global Problem That’s Getting Worse | Council on Foreign Relations (cfr.org)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https://www.cfr.org/backgrounder/water-stress-global-problem-thats-getting-worse</a:t>
            </a: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 Change Indicators in the United States | US EPA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https://www.epa.gov/climate-indicators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 Stress: The Unspoken Global Crisis - Gospel for Asia (gfa.org)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</a:t>
            </a:r>
            <a:endParaRPr lang="en-US" b="1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indent="-180975"/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6"/>
              </a:rPr>
              <a:t>https://www.gfa.org/special-report/dying-of-thirst-global-water-crisis/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indent="-180975"/>
            <a:r>
              <a:rPr lang="en-US" dirty="0">
                <a:hlinkClick r:id="rId7"/>
              </a:rPr>
              <a:t>Most Important Conversation for Nature - WILD Foundation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indent="-180975"/>
            <a:r>
              <a:rPr lang="en-US" dirty="0">
                <a:hlinkClick r:id="rId7"/>
              </a:rPr>
              <a:t>Most Important Conversation for Nature - WILD Foundation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8B5E8-9E57-4C12-AC14-CDD53CB02A48}"/>
              </a:ext>
            </a:extLst>
          </p:cNvPr>
          <p:cNvSpPr txBox="1"/>
          <p:nvPr/>
        </p:nvSpPr>
        <p:spPr>
          <a:xfrm>
            <a:off x="1709964" y="1011603"/>
            <a:ext cx="227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Some links</a:t>
            </a:r>
          </a:p>
          <a:p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-628275" y="942586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 idx="4294967295"/>
          </p:nvPr>
        </p:nvSpPr>
        <p:spPr>
          <a:xfrm>
            <a:off x="-1143000" y="207425"/>
            <a:ext cx="91440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rgbClr val="484F56"/>
                </a:solidFill>
              </a:rPr>
              <a:t>¿Where and who requires water?</a:t>
            </a:r>
            <a:endParaRPr dirty="0">
              <a:solidFill>
                <a:srgbClr val="484F56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238" name="Google Shape;238;p27"/>
          <p:cNvSpPr/>
          <p:nvPr/>
        </p:nvSpPr>
        <p:spPr>
          <a:xfrm rot="8100000">
            <a:off x="8402" y="20981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 rot="8100000">
            <a:off x="1673602" y="3729732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7"/>
          <p:cNvSpPr/>
          <p:nvPr/>
        </p:nvSpPr>
        <p:spPr>
          <a:xfrm rot="8100000">
            <a:off x="2744876" y="18659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Google Shape;241;p27"/>
          <p:cNvSpPr/>
          <p:nvPr/>
        </p:nvSpPr>
        <p:spPr>
          <a:xfrm rot="8100000">
            <a:off x="3479976" y="40233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Google Shape;242;p27"/>
          <p:cNvSpPr/>
          <p:nvPr/>
        </p:nvSpPr>
        <p:spPr>
          <a:xfrm rot="8100000">
            <a:off x="5638227" y="2393981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7"/>
          <p:cNvSpPr/>
          <p:nvPr/>
        </p:nvSpPr>
        <p:spPr>
          <a:xfrm rot="8100000">
            <a:off x="6238876" y="40816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758F30B-09E6-459B-A059-636B7B8C2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5" y="898325"/>
            <a:ext cx="5082087" cy="3969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0EA86-FBEE-48DF-A4DB-97BEC553F17C}"/>
              </a:ext>
            </a:extLst>
          </p:cNvPr>
          <p:cNvSpPr txBox="1"/>
          <p:nvPr/>
        </p:nvSpPr>
        <p:spPr>
          <a:xfrm>
            <a:off x="5138953" y="4527644"/>
            <a:ext cx="907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gfa.org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3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127634" y="41789"/>
            <a:ext cx="6730365" cy="44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200" b="1" dirty="0">
                <a:solidFill>
                  <a:srgbClr val="002060"/>
                </a:solidFill>
                <a:latin typeface="Pontano Sans" panose="020B0604020202020204" charset="0"/>
              </a:rPr>
              <a:t>What is the problem? Climate change?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549DFE9-48E1-4C9A-B8A6-CA356DBD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68814"/>
            <a:ext cx="2786255" cy="17100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1660786F-672B-465B-A890-EDE3156C5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05" y="1256295"/>
            <a:ext cx="4023360" cy="154377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0" name="Picture 9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08608CF9-E10C-47E2-BB75-36DB745A5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1" r="3711"/>
          <a:stretch/>
        </p:blipFill>
        <p:spPr>
          <a:xfrm>
            <a:off x="2987040" y="2008288"/>
            <a:ext cx="3870960" cy="126537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8671DC3-9809-4495-8AD8-F31E3990C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55" y="2659545"/>
            <a:ext cx="3052216" cy="1109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FD7DE3F-1791-46EE-95BD-5BFB4643AB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" t="4722" r="52564" b="2565"/>
          <a:stretch/>
        </p:blipFill>
        <p:spPr>
          <a:xfrm>
            <a:off x="4219842" y="3484949"/>
            <a:ext cx="2400419" cy="1616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F3131F68-476E-4A7B-8DD0-8CAE2EA913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786" b="88879"/>
          <a:stretch/>
        </p:blipFill>
        <p:spPr>
          <a:xfrm>
            <a:off x="3913963" y="3283525"/>
            <a:ext cx="2944037" cy="221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DD176C33-43E8-471C-A69E-F330CF5E2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94" y="544553"/>
            <a:ext cx="2058353" cy="11202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46E20D-A2B9-4957-B22D-5F39F5229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61" y="3794830"/>
            <a:ext cx="3870960" cy="1314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1FC0D541-AE45-4602-8852-788F85DA23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13" y="817111"/>
            <a:ext cx="6642574" cy="39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4</a:t>
            </a:fld>
            <a:endParaRPr>
              <a:latin typeface="Pontano Sans" panose="020B0604020202020204" charset="0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168044" y="126088"/>
            <a:ext cx="6602730" cy="5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200" b="1" dirty="0">
                <a:solidFill>
                  <a:srgbClr val="002060"/>
                </a:solidFill>
                <a:latin typeface="Pontano Sans" panose="020B0604020202020204" charset="0"/>
              </a:rPr>
              <a:t>What is the orign? Human impacts?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CD28D-51CC-4A67-9E1D-5A5AE6CD6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27"/>
          <a:stretch/>
        </p:blipFill>
        <p:spPr>
          <a:xfrm>
            <a:off x="188663" y="4254955"/>
            <a:ext cx="2971800" cy="7908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DA009D-ECC8-4052-A9B6-FF353F28F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9511"/>
            <a:ext cx="6858000" cy="2841889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D50E57-534C-4CE4-BE6A-799B2F7AC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632" y="3578061"/>
            <a:ext cx="2005935" cy="7854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93A02B-FE61-43B4-A5BE-16E7EC0BF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6475" y="4401912"/>
            <a:ext cx="1927469" cy="6958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808531C-A703-4E72-B240-FA30A297E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9800" y="3625684"/>
            <a:ext cx="1915477" cy="73795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256226E2-7503-42A0-B348-3584ABEC8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505" y="3504311"/>
            <a:ext cx="2263150" cy="6698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C3E52B-3A14-4F7B-AB9C-9B317424A158}"/>
              </a:ext>
            </a:extLst>
          </p:cNvPr>
          <p:cNvSpPr txBox="1"/>
          <p:nvPr/>
        </p:nvSpPr>
        <p:spPr>
          <a:xfrm>
            <a:off x="5296205" y="4905233"/>
            <a:ext cx="13406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accent6">
                    <a:lumMod val="25000"/>
                  </a:schemeClr>
                </a:solidFill>
                <a:latin typeface="Pontano San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climate.nasa.gov/effects</a:t>
            </a:r>
            <a:endParaRPr lang="en-US" sz="900" dirty="0">
              <a:solidFill>
                <a:schemeClr val="accent6">
                  <a:lumMod val="25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B01577-3C80-486E-AA8F-365B3A9297EB}"/>
              </a:ext>
            </a:extLst>
          </p:cNvPr>
          <p:cNvSpPr txBox="1"/>
          <p:nvPr/>
        </p:nvSpPr>
        <p:spPr>
          <a:xfrm>
            <a:off x="2198410" y="4791279"/>
            <a:ext cx="92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6">
                    <a:lumMod val="25000"/>
                  </a:schemeClr>
                </a:solidFill>
                <a:latin typeface="Pontano Sans" panose="020B060402020202020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climate.nasa.gov</a:t>
            </a:r>
            <a:r>
              <a:rPr lang="en-US" sz="800" dirty="0">
                <a:solidFill>
                  <a:schemeClr val="accent6">
                    <a:lumMod val="25000"/>
                  </a:schemeClr>
                </a:solidFill>
                <a:latin typeface="Pontano Sans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outdoor, person, dirt&#10;&#10;Description automatically generated">
            <a:extLst>
              <a:ext uri="{FF2B5EF4-FFF2-40B4-BE49-F238E27FC236}">
                <a16:creationId xmlns:a16="http://schemas.microsoft.com/office/drawing/2014/main" id="{443FE31D-21D8-482D-8BB3-042E93F2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1" y="1608933"/>
            <a:ext cx="2612571" cy="173997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5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468168" y="126088"/>
            <a:ext cx="6002482" cy="5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600" b="1" dirty="0">
                <a:solidFill>
                  <a:srgbClr val="002060"/>
                </a:solidFill>
                <a:latin typeface="Pontano Sans" panose="020B0604020202020204" charset="0"/>
              </a:rPr>
              <a:t>What is the problem?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1306B-6DC4-4A42-8314-63A993B6C68F}"/>
              </a:ext>
            </a:extLst>
          </p:cNvPr>
          <p:cNvSpPr txBox="1"/>
          <p:nvPr/>
        </p:nvSpPr>
        <p:spPr>
          <a:xfrm>
            <a:off x="958521" y="758353"/>
            <a:ext cx="1648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Pontano Sans" panose="020B0604020202020204" charset="0"/>
              </a:rPr>
              <a:t>URGENT!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4960-2549-483F-9B0D-62DFDED1B2C5}"/>
              </a:ext>
            </a:extLst>
          </p:cNvPr>
          <p:cNvSpPr txBox="1"/>
          <p:nvPr/>
        </p:nvSpPr>
        <p:spPr>
          <a:xfrm>
            <a:off x="4565703" y="741011"/>
            <a:ext cx="1398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Pontano Sans" panose="020B0604020202020204" charset="0"/>
              </a:rPr>
              <a:t>IMPORTANT!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33B47B3-48D9-494C-8070-B8FB0B1AA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0" t="8724" r="1787"/>
          <a:stretch/>
        </p:blipFill>
        <p:spPr>
          <a:xfrm>
            <a:off x="128407" y="3401329"/>
            <a:ext cx="3160893" cy="169991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 descr="A picture containing grass, outdoor, field, smoke&#10;&#10;Description automatically generated">
            <a:extLst>
              <a:ext uri="{FF2B5EF4-FFF2-40B4-BE49-F238E27FC236}">
                <a16:creationId xmlns:a16="http://schemas.microsoft.com/office/drawing/2014/main" id="{D7F7EDE8-AF3B-4D35-BF05-DFBC78FF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02" y="1082580"/>
            <a:ext cx="3149983" cy="209946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1" name="Google Shape;174;p21">
            <a:extLst>
              <a:ext uri="{FF2B5EF4-FFF2-40B4-BE49-F238E27FC236}">
                <a16:creationId xmlns:a16="http://schemas.microsoft.com/office/drawing/2014/main" id="{C7E9120F-54E6-45E2-B5AF-B029A6CC2976}"/>
              </a:ext>
            </a:extLst>
          </p:cNvPr>
          <p:cNvSpPr txBox="1">
            <a:spLocks/>
          </p:cNvSpPr>
          <p:nvPr/>
        </p:nvSpPr>
        <p:spPr>
          <a:xfrm>
            <a:off x="575035" y="1202066"/>
            <a:ext cx="2148837" cy="33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2000" b="1" dirty="0">
                <a:solidFill>
                  <a:srgbClr val="002060"/>
                </a:solidFill>
                <a:latin typeface="Pontano Sans" panose="020B0604020202020204" charset="0"/>
              </a:rPr>
              <a:t>Water acces today</a:t>
            </a:r>
          </a:p>
        </p:txBody>
      </p:sp>
      <p:pic>
        <p:nvPicPr>
          <p:cNvPr id="20" name="Picture 19" descr="A picture containing map&#10;&#10;Description automatically generated">
            <a:extLst>
              <a:ext uri="{FF2B5EF4-FFF2-40B4-BE49-F238E27FC236}">
                <a16:creationId xmlns:a16="http://schemas.microsoft.com/office/drawing/2014/main" id="{6A9E8685-D59F-424A-937B-668ABC6CC1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832" b="90182"/>
          <a:stretch/>
        </p:blipFill>
        <p:spPr>
          <a:xfrm>
            <a:off x="3182948" y="3031894"/>
            <a:ext cx="3590250" cy="22663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036BB964-398A-4411-B1EF-E6036961BDA8}"/>
              </a:ext>
            </a:extLst>
          </p:cNvPr>
          <p:cNvSpPr/>
          <p:nvPr/>
        </p:nvSpPr>
        <p:spPr>
          <a:xfrm rot="10800000">
            <a:off x="2596616" y="735443"/>
            <a:ext cx="1755060" cy="435429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ntano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812FD-583C-4B22-BF41-A3089B3495AA}"/>
              </a:ext>
            </a:extLst>
          </p:cNvPr>
          <p:cNvSpPr txBox="1"/>
          <p:nvPr/>
        </p:nvSpPr>
        <p:spPr>
          <a:xfrm rot="21489963">
            <a:off x="2820275" y="782729"/>
            <a:ext cx="113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ntano Sans" panose="020B0604020202020204" charset="0"/>
              </a:rPr>
              <a:t>Causes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542B4-C3EE-4410-9A13-228193F6B91E}"/>
              </a:ext>
            </a:extLst>
          </p:cNvPr>
          <p:cNvSpPr txBox="1"/>
          <p:nvPr/>
        </p:nvSpPr>
        <p:spPr>
          <a:xfrm>
            <a:off x="5503590" y="1120288"/>
            <a:ext cx="139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japantimes.co.jp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87CD1-B3C8-4C87-9A1F-3B2D8CC2DFDA}"/>
              </a:ext>
            </a:extLst>
          </p:cNvPr>
          <p:cNvSpPr txBox="1"/>
          <p:nvPr/>
        </p:nvSpPr>
        <p:spPr>
          <a:xfrm>
            <a:off x="91766" y="4611351"/>
            <a:ext cx="1301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26729-7CDD-49C5-90A5-F72F77B1D4B7}"/>
              </a:ext>
            </a:extLst>
          </p:cNvPr>
          <p:cNvSpPr txBox="1"/>
          <p:nvPr/>
        </p:nvSpPr>
        <p:spPr>
          <a:xfrm>
            <a:off x="5602291" y="3200898"/>
            <a:ext cx="1168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legal-planet.org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158061-C4AE-4FBA-907D-961518BE3D51}"/>
              </a:ext>
            </a:extLst>
          </p:cNvPr>
          <p:cNvSpPr txBox="1"/>
          <p:nvPr/>
        </p:nvSpPr>
        <p:spPr>
          <a:xfrm>
            <a:off x="490940" y="1617991"/>
            <a:ext cx="1680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41C2448-5ED3-4718-9945-F7ABB31A2F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566" y="3464718"/>
            <a:ext cx="3429000" cy="16365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A56EE7-2D66-4E1F-AD92-18D0F7DD9A8F}"/>
              </a:ext>
            </a:extLst>
          </p:cNvPr>
          <p:cNvSpPr txBox="1"/>
          <p:nvPr/>
        </p:nvSpPr>
        <p:spPr>
          <a:xfrm>
            <a:off x="4808314" y="4847155"/>
            <a:ext cx="1753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0070C0"/>
                </a:solidFill>
                <a:latin typeface="Pontano Sans" panose="020B060402020202020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globalforestwatch.org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651A4521-7EAD-4BEA-B56F-E16DEB9DA5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01" t="18237" r="2797" b="17820"/>
          <a:stretch/>
        </p:blipFill>
        <p:spPr>
          <a:xfrm>
            <a:off x="3182948" y="2699313"/>
            <a:ext cx="3569068" cy="226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97D62F-3DC2-44AD-9667-6D7615005EB8}"/>
              </a:ext>
            </a:extLst>
          </p:cNvPr>
          <p:cNvSpPr txBox="1"/>
          <p:nvPr/>
        </p:nvSpPr>
        <p:spPr>
          <a:xfrm>
            <a:off x="6245305" y="2717860"/>
            <a:ext cx="5997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wil.org</a:t>
            </a:r>
            <a:endParaRPr lang="en-US" sz="11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7" grpId="0"/>
      <p:bldP spid="29" grpId="0"/>
      <p:bldP spid="12" grpId="0"/>
      <p:bldP spid="31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outdoor, person, dirt&#10;&#10;Description automatically generated">
            <a:extLst>
              <a:ext uri="{FF2B5EF4-FFF2-40B4-BE49-F238E27FC236}">
                <a16:creationId xmlns:a16="http://schemas.microsoft.com/office/drawing/2014/main" id="{443FE31D-21D8-482D-8BB3-042E93F2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1" y="1608933"/>
            <a:ext cx="2612571" cy="173997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33B47B3-48D9-494C-8070-B8FB0B1AA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0" t="8724" r="1787"/>
          <a:stretch/>
        </p:blipFill>
        <p:spPr>
          <a:xfrm>
            <a:off x="128407" y="3401329"/>
            <a:ext cx="3160893" cy="169991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 descr="A picture containing grass, outdoor, field, smoke&#10;&#10;Description automatically generated">
            <a:extLst>
              <a:ext uri="{FF2B5EF4-FFF2-40B4-BE49-F238E27FC236}">
                <a16:creationId xmlns:a16="http://schemas.microsoft.com/office/drawing/2014/main" id="{D7F7EDE8-AF3B-4D35-BF05-DFBC78FF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02" y="1082580"/>
            <a:ext cx="3149983" cy="209946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20" name="Picture 19" descr="A picture containing map&#10;&#10;Description automatically generated">
            <a:extLst>
              <a:ext uri="{FF2B5EF4-FFF2-40B4-BE49-F238E27FC236}">
                <a16:creationId xmlns:a16="http://schemas.microsoft.com/office/drawing/2014/main" id="{6A9E8685-D59F-424A-937B-668ABC6CC1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832" b="90182"/>
          <a:stretch/>
        </p:blipFill>
        <p:spPr>
          <a:xfrm>
            <a:off x="3182948" y="3031894"/>
            <a:ext cx="3590250" cy="22663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8542B4-C3EE-4410-9A13-228193F6B91E}"/>
              </a:ext>
            </a:extLst>
          </p:cNvPr>
          <p:cNvSpPr txBox="1"/>
          <p:nvPr/>
        </p:nvSpPr>
        <p:spPr>
          <a:xfrm>
            <a:off x="5503590" y="1120288"/>
            <a:ext cx="139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japantimes.co.jp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87CD1-B3C8-4C87-9A1F-3B2D8CC2DFDA}"/>
              </a:ext>
            </a:extLst>
          </p:cNvPr>
          <p:cNvSpPr txBox="1"/>
          <p:nvPr/>
        </p:nvSpPr>
        <p:spPr>
          <a:xfrm>
            <a:off x="91766" y="4611351"/>
            <a:ext cx="1301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26729-7CDD-49C5-90A5-F72F77B1D4B7}"/>
              </a:ext>
            </a:extLst>
          </p:cNvPr>
          <p:cNvSpPr txBox="1"/>
          <p:nvPr/>
        </p:nvSpPr>
        <p:spPr>
          <a:xfrm>
            <a:off x="5602291" y="3200898"/>
            <a:ext cx="1168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legal-planet.org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158061-C4AE-4FBA-907D-961518BE3D51}"/>
              </a:ext>
            </a:extLst>
          </p:cNvPr>
          <p:cNvSpPr txBox="1"/>
          <p:nvPr/>
        </p:nvSpPr>
        <p:spPr>
          <a:xfrm>
            <a:off x="490940" y="1617991"/>
            <a:ext cx="1680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41C2448-5ED3-4718-9945-F7ABB31A2F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566" y="3464718"/>
            <a:ext cx="3429000" cy="16365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A56EE7-2D66-4E1F-AD92-18D0F7DD9A8F}"/>
              </a:ext>
            </a:extLst>
          </p:cNvPr>
          <p:cNvSpPr txBox="1"/>
          <p:nvPr/>
        </p:nvSpPr>
        <p:spPr>
          <a:xfrm>
            <a:off x="4808314" y="4847155"/>
            <a:ext cx="1753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0070C0"/>
                </a:solidFill>
                <a:latin typeface="Pontano Sans" panose="020B060402020202020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globalforestwatch.org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651A4521-7EAD-4BEA-B56F-E16DEB9DA5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01" t="18237" r="2797" b="17820"/>
          <a:stretch/>
        </p:blipFill>
        <p:spPr>
          <a:xfrm>
            <a:off x="3182948" y="2699313"/>
            <a:ext cx="3569068" cy="226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97D62F-3DC2-44AD-9667-6D7615005EB8}"/>
              </a:ext>
            </a:extLst>
          </p:cNvPr>
          <p:cNvSpPr txBox="1"/>
          <p:nvPr/>
        </p:nvSpPr>
        <p:spPr>
          <a:xfrm>
            <a:off x="6245305" y="2717860"/>
            <a:ext cx="5997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wil.org</a:t>
            </a:r>
            <a:endParaRPr lang="en-US" sz="11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5CFA46-E8E4-4845-B574-9DFDD8115F0A}"/>
              </a:ext>
            </a:extLst>
          </p:cNvPr>
          <p:cNvSpPr/>
          <p:nvPr/>
        </p:nvSpPr>
        <p:spPr>
          <a:xfrm>
            <a:off x="0" y="0"/>
            <a:ext cx="6845092" cy="512415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6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468168" y="126088"/>
            <a:ext cx="6002482" cy="5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600" b="1" dirty="0">
                <a:solidFill>
                  <a:srgbClr val="002060"/>
                </a:solidFill>
                <a:latin typeface="Pontano Sans" panose="020B0604020202020204" charset="0"/>
              </a:rPr>
              <a:t>What is the problem?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1306B-6DC4-4A42-8314-63A993B6C68F}"/>
              </a:ext>
            </a:extLst>
          </p:cNvPr>
          <p:cNvSpPr txBox="1"/>
          <p:nvPr/>
        </p:nvSpPr>
        <p:spPr>
          <a:xfrm>
            <a:off x="958521" y="758353"/>
            <a:ext cx="1648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Pontano Sans" panose="020B0604020202020204" charset="0"/>
              </a:rPr>
              <a:t>URGENT!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4960-2549-483F-9B0D-62DFDED1B2C5}"/>
              </a:ext>
            </a:extLst>
          </p:cNvPr>
          <p:cNvSpPr txBox="1"/>
          <p:nvPr/>
        </p:nvSpPr>
        <p:spPr>
          <a:xfrm>
            <a:off x="4565703" y="741011"/>
            <a:ext cx="1398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Pontano Sans" panose="020B0604020202020204" charset="0"/>
              </a:rPr>
              <a:t>IMPORTANT!</a:t>
            </a:r>
          </a:p>
        </p:txBody>
      </p:sp>
      <p:sp>
        <p:nvSpPr>
          <p:cNvPr id="21" name="Google Shape;174;p21">
            <a:extLst>
              <a:ext uri="{FF2B5EF4-FFF2-40B4-BE49-F238E27FC236}">
                <a16:creationId xmlns:a16="http://schemas.microsoft.com/office/drawing/2014/main" id="{C7E9120F-54E6-45E2-B5AF-B029A6CC2976}"/>
              </a:ext>
            </a:extLst>
          </p:cNvPr>
          <p:cNvSpPr txBox="1">
            <a:spLocks/>
          </p:cNvSpPr>
          <p:nvPr/>
        </p:nvSpPr>
        <p:spPr>
          <a:xfrm>
            <a:off x="575035" y="1202066"/>
            <a:ext cx="2148837" cy="33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2000" b="1" dirty="0">
                <a:solidFill>
                  <a:srgbClr val="002060"/>
                </a:solidFill>
                <a:latin typeface="Pontano Sans" panose="020B0604020202020204" charset="0"/>
              </a:rPr>
              <a:t>Water acces today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36BB964-398A-4411-B1EF-E6036961BDA8}"/>
              </a:ext>
            </a:extLst>
          </p:cNvPr>
          <p:cNvSpPr/>
          <p:nvPr/>
        </p:nvSpPr>
        <p:spPr>
          <a:xfrm rot="10800000">
            <a:off x="2596616" y="735443"/>
            <a:ext cx="1755060" cy="435429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ntano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812FD-583C-4B22-BF41-A3089B3495AA}"/>
              </a:ext>
            </a:extLst>
          </p:cNvPr>
          <p:cNvSpPr txBox="1"/>
          <p:nvPr/>
        </p:nvSpPr>
        <p:spPr>
          <a:xfrm rot="21489963">
            <a:off x="2820275" y="782729"/>
            <a:ext cx="113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ntano Sans" panose="020B0604020202020204" charset="0"/>
              </a:rPr>
              <a:t>Causes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1B6F15-29B0-433A-98C4-B1CF93A160D8}"/>
              </a:ext>
            </a:extLst>
          </p:cNvPr>
          <p:cNvGrpSpPr/>
          <p:nvPr/>
        </p:nvGrpSpPr>
        <p:grpSpPr>
          <a:xfrm>
            <a:off x="1778733" y="930058"/>
            <a:ext cx="3616037" cy="4158610"/>
            <a:chOff x="1778733" y="930058"/>
            <a:chExt cx="3616037" cy="4158610"/>
          </a:xfrm>
        </p:grpSpPr>
        <p:pic>
          <p:nvPicPr>
            <p:cNvPr id="28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81E19B91-FF49-4862-9140-D565E39F6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0" t="850" r="19749" b="1148"/>
            <a:stretch/>
          </p:blipFill>
          <p:spPr bwMode="auto">
            <a:xfrm>
              <a:off x="2035102" y="2197565"/>
              <a:ext cx="3016298" cy="289110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63273D11-109E-4DEF-B0BC-9E87053C2CA3}"/>
                </a:ext>
              </a:extLst>
            </p:cNvPr>
            <p:cNvSpPr/>
            <p:nvPr/>
          </p:nvSpPr>
          <p:spPr>
            <a:xfrm rot="18424745">
              <a:off x="4044478" y="1127315"/>
              <a:ext cx="1547549" cy="1153035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ntano Sans" panose="020B0604020202020204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143E991F-CEF3-47D2-BB7C-C13E4B233038}"/>
                </a:ext>
              </a:extLst>
            </p:cNvPr>
            <p:cNvSpPr/>
            <p:nvPr/>
          </p:nvSpPr>
          <p:spPr>
            <a:xfrm rot="13709311">
              <a:off x="1837384" y="1367586"/>
              <a:ext cx="1035733" cy="1153035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ontano Sans" panose="020B060402020202020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E40A49-80FA-4B5D-8B5D-E40CCC14DA4B}"/>
                </a:ext>
              </a:extLst>
            </p:cNvPr>
            <p:cNvSpPr txBox="1"/>
            <p:nvPr/>
          </p:nvSpPr>
          <p:spPr>
            <a:xfrm rot="3084467">
              <a:off x="1944442" y="1852590"/>
              <a:ext cx="87495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Pontano Sans" panose="020B0604020202020204" charset="0"/>
                </a:rPr>
                <a:t>Solution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A366DA-28B4-4CB2-8EC8-62D57BFC7C55}"/>
                </a:ext>
              </a:extLst>
            </p:cNvPr>
            <p:cNvSpPr txBox="1"/>
            <p:nvPr/>
          </p:nvSpPr>
          <p:spPr>
            <a:xfrm rot="18514313">
              <a:off x="4247824" y="1642228"/>
              <a:ext cx="9916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Pontano Sans" panose="020B0604020202020204" charset="0"/>
                </a:rPr>
                <a:t>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4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A1A5DF-617D-46AF-A188-DE696C641989}"/>
              </a:ext>
            </a:extLst>
          </p:cNvPr>
          <p:cNvSpPr/>
          <p:nvPr/>
        </p:nvSpPr>
        <p:spPr>
          <a:xfrm>
            <a:off x="221561" y="241020"/>
            <a:ext cx="3458309" cy="438768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ntano Sans" panose="020B0604020202020204" charset="0"/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7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411928" y="96234"/>
            <a:ext cx="6002482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600" b="1" dirty="0">
                <a:solidFill>
                  <a:srgbClr val="002060"/>
                </a:solidFill>
                <a:latin typeface="Pontano Sans" panose="020B0604020202020204" charset="0"/>
              </a:rPr>
              <a:t>Nature Based Solutions (NBS)</a:t>
            </a:r>
          </a:p>
          <a:p>
            <a:pPr algn="ctr"/>
            <a:r>
              <a:rPr lang="en" sz="2800" b="1" dirty="0">
                <a:solidFill>
                  <a:srgbClr val="002060"/>
                </a:solidFill>
                <a:latin typeface="Pontano Sans" panose="020B0604020202020204" charset="0"/>
              </a:rPr>
              <a:t>-Wait, what (no investment)? </a:t>
            </a:r>
            <a:r>
              <a:rPr lang="en-US" sz="2800" b="1" dirty="0">
                <a:solidFill>
                  <a:srgbClr val="002060"/>
                </a:solidFill>
                <a:latin typeface="Pontano Sans" panose="020B0604020202020204" charset="0"/>
              </a:rPr>
              <a:t>W</a:t>
            </a:r>
            <a:r>
              <a:rPr lang="en" sz="2800" b="1" dirty="0">
                <a:solidFill>
                  <a:srgbClr val="002060"/>
                </a:solidFill>
                <a:latin typeface="Pontano Sans" panose="020B0604020202020204" charset="0"/>
              </a:rPr>
              <a:t>hy?-</a:t>
            </a:r>
            <a:endParaRPr lang="es-MX" sz="2800" b="1" dirty="0">
              <a:solidFill>
                <a:srgbClr val="002060"/>
              </a:solidFill>
              <a:latin typeface="Pontano Sans" panose="020B060402020202020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87A74A-AAF3-4D14-839A-4AF155AAAB4C}"/>
              </a:ext>
            </a:extLst>
          </p:cNvPr>
          <p:cNvCxnSpPr/>
          <p:nvPr/>
        </p:nvCxnSpPr>
        <p:spPr>
          <a:xfrm>
            <a:off x="1584520" y="2145093"/>
            <a:ext cx="3352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DF9732-FD7C-4CED-86FB-91BEA982722B}"/>
              </a:ext>
            </a:extLst>
          </p:cNvPr>
          <p:cNvGrpSpPr/>
          <p:nvPr/>
        </p:nvGrpSpPr>
        <p:grpSpPr>
          <a:xfrm>
            <a:off x="1571747" y="991227"/>
            <a:ext cx="1590545" cy="2410832"/>
            <a:chOff x="3157147" y="1673154"/>
            <a:chExt cx="1590545" cy="241083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10850C9-52E1-4B8F-98F8-9E6B50682FC0}"/>
                </a:ext>
              </a:extLst>
            </p:cNvPr>
            <p:cNvGrpSpPr/>
            <p:nvPr/>
          </p:nvGrpSpPr>
          <p:grpSpPr>
            <a:xfrm>
              <a:off x="3157147" y="1673154"/>
              <a:ext cx="1590545" cy="2410832"/>
              <a:chOff x="3157147" y="1673154"/>
              <a:chExt cx="1590545" cy="241083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86C02EF-DB4D-4A7B-8C05-456334D6A781}"/>
                  </a:ext>
                </a:extLst>
              </p:cNvPr>
              <p:cNvGrpSpPr/>
              <p:nvPr/>
            </p:nvGrpSpPr>
            <p:grpSpPr>
              <a:xfrm>
                <a:off x="3157147" y="1673154"/>
                <a:ext cx="1590545" cy="2410832"/>
                <a:chOff x="3157147" y="1673154"/>
                <a:chExt cx="1590545" cy="2410832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5915590F-20A5-4BAE-BA23-96B05975A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180" y="1790700"/>
                  <a:ext cx="0" cy="207264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5C68D92-5EC3-4DD3-AA16-99F0850F36E5}"/>
                    </a:ext>
                  </a:extLst>
                </p:cNvPr>
                <p:cNvSpPr txBox="1"/>
                <p:nvPr/>
              </p:nvSpPr>
              <p:spPr>
                <a:xfrm>
                  <a:off x="3454201" y="1750660"/>
                  <a:ext cx="1293491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0070C0"/>
                      </a:solidFill>
                      <a:latin typeface="Pontano Sans" panose="020B0604020202020204" charset="0"/>
                    </a:rPr>
                    <a:t>Clear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2B852A-6233-41F9-8A33-31B3204FAD42}"/>
                    </a:ext>
                  </a:extLst>
                </p:cNvPr>
                <p:cNvSpPr txBox="1"/>
                <p:nvPr/>
              </p:nvSpPr>
              <p:spPr>
                <a:xfrm>
                  <a:off x="3157147" y="1673154"/>
                  <a:ext cx="1827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B050"/>
                      </a:solidFill>
                      <a:latin typeface="Pontano Sans" panose="020B0604020202020204" charset="0"/>
                    </a:rPr>
                    <a:t>+</a:t>
                  </a:r>
                  <a:endParaRPr lang="en-US" sz="1800" b="1" dirty="0">
                    <a:solidFill>
                      <a:srgbClr val="00B050"/>
                    </a:solidFill>
                    <a:latin typeface="Pontano Sans" panose="020B0604020202020204" charset="0"/>
                  </a:endParaRPr>
                </a:p>
              </p:txBody>
            </p:sp>
            <p:sp>
              <p:nvSpPr>
                <p:cNvPr id="8" name="Isosceles Triangle 7">
                  <a:extLst>
                    <a:ext uri="{FF2B5EF4-FFF2-40B4-BE49-F238E27FC236}">
                      <a16:creationId xmlns:a16="http://schemas.microsoft.com/office/drawing/2014/main" id="{F5B6EE23-4695-4F6F-A064-305290F1D901}"/>
                    </a:ext>
                  </a:extLst>
                </p:cNvPr>
                <p:cNvSpPr/>
                <p:nvPr/>
              </p:nvSpPr>
              <p:spPr>
                <a:xfrm>
                  <a:off x="3246120" y="1878421"/>
                  <a:ext cx="213356" cy="948595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2C4BFDC-B6A6-4C71-A3D8-1EB1BD3986AA}"/>
                    </a:ext>
                  </a:extLst>
                </p:cNvPr>
                <p:cNvSpPr txBox="1"/>
                <p:nvPr/>
              </p:nvSpPr>
              <p:spPr>
                <a:xfrm>
                  <a:off x="3242392" y="3776209"/>
                  <a:ext cx="1827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Pontano Sans" panose="020B0604020202020204" charset="0"/>
                    </a:rPr>
                    <a:t>-</a:t>
                  </a:r>
                  <a:endParaRPr lang="en-US" b="1" dirty="0">
                    <a:solidFill>
                      <a:srgbClr val="C00000"/>
                    </a:solidFill>
                    <a:latin typeface="Pontano Sans" panose="020B0604020202020204" charset="0"/>
                  </a:endParaRPr>
                </a:p>
              </p:txBody>
            </p:sp>
          </p:grp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D855C2E3-2B96-4C53-93BE-437B596FADEC}"/>
                  </a:ext>
                </a:extLst>
              </p:cNvPr>
              <p:cNvSpPr/>
              <p:nvPr/>
            </p:nvSpPr>
            <p:spPr>
              <a:xfrm rot="10800000">
                <a:off x="3236007" y="2827020"/>
                <a:ext cx="213356" cy="986698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ontano Sans" panose="020B060402020202020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774255-8CB3-4F0F-BEE2-B1198DE72A30}"/>
                </a:ext>
              </a:extLst>
            </p:cNvPr>
            <p:cNvSpPr txBox="1"/>
            <p:nvPr/>
          </p:nvSpPr>
          <p:spPr>
            <a:xfrm>
              <a:off x="3394152" y="3761271"/>
              <a:ext cx="7542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C00000"/>
                  </a:solidFill>
                  <a:latin typeface="Pontano Sans" panose="020B0604020202020204" charset="0"/>
                </a:rPr>
                <a:t>Sediments &amp; pollutants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8E9471-0164-4B47-8F4B-118AE5244D26}"/>
              </a:ext>
            </a:extLst>
          </p:cNvPr>
          <p:cNvGrpSpPr/>
          <p:nvPr/>
        </p:nvGrpSpPr>
        <p:grpSpPr>
          <a:xfrm>
            <a:off x="609378" y="1780464"/>
            <a:ext cx="2599538" cy="701735"/>
            <a:chOff x="2194778" y="2462391"/>
            <a:chExt cx="2599538" cy="7017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2A65ED5-6A75-48B7-B69B-DFC3BA4F37EC}"/>
                </a:ext>
              </a:extLst>
            </p:cNvPr>
            <p:cNvGrpSpPr/>
            <p:nvPr/>
          </p:nvGrpSpPr>
          <p:grpSpPr>
            <a:xfrm>
              <a:off x="2441036" y="2538030"/>
              <a:ext cx="2289297" cy="626096"/>
              <a:chOff x="2441036" y="2538030"/>
              <a:chExt cx="2289297" cy="626096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154DD91-67B7-45A3-9886-0DBCB8284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1036" y="2827020"/>
                <a:ext cx="1831223" cy="17635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ECC8A8-5FF0-4A2C-9D78-9344FA8537D7}"/>
                  </a:ext>
                </a:extLst>
              </p:cNvPr>
              <p:cNvSpPr txBox="1"/>
              <p:nvPr/>
            </p:nvSpPr>
            <p:spPr>
              <a:xfrm>
                <a:off x="4147231" y="2979460"/>
                <a:ext cx="58310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2060"/>
                    </a:solidFill>
                    <a:latin typeface="Pontano Sans" panose="020B0604020202020204" charset="0"/>
                  </a:rPr>
                  <a:t>Amount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40E65C-AEB3-4E27-B82B-EE26AAC2D34B}"/>
                  </a:ext>
                </a:extLst>
              </p:cNvPr>
              <p:cNvSpPr txBox="1"/>
              <p:nvPr/>
            </p:nvSpPr>
            <p:spPr>
              <a:xfrm>
                <a:off x="2489026" y="2540912"/>
                <a:ext cx="1827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Pontano Sans" panose="020B0604020202020204" charset="0"/>
                  </a:rPr>
                  <a:t>-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D1AE56-1D1A-4E9D-AB22-A5120ECE1B58}"/>
                  </a:ext>
                </a:extLst>
              </p:cNvPr>
              <p:cNvSpPr txBox="1"/>
              <p:nvPr/>
            </p:nvSpPr>
            <p:spPr>
              <a:xfrm>
                <a:off x="4272259" y="2538030"/>
                <a:ext cx="1827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Pontano Sans" panose="020B0604020202020204" charset="0"/>
                  </a:rPr>
                  <a:t>+</a:t>
                </a:r>
                <a:endParaRPr lang="en-US" sz="1800" b="1" dirty="0">
                  <a:solidFill>
                    <a:srgbClr val="C00000"/>
                  </a:solidFill>
                  <a:latin typeface="Pontano Sans" panose="020B060402020202020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A21CE-5991-4F0B-A35E-435A3826FE73}"/>
                  </a:ext>
                </a:extLst>
              </p:cNvPr>
              <p:cNvGrpSpPr/>
              <p:nvPr/>
            </p:nvGrpSpPr>
            <p:grpSpPr>
              <a:xfrm>
                <a:off x="2492260" y="2729612"/>
                <a:ext cx="1739735" cy="213356"/>
                <a:chOff x="2492260" y="2729612"/>
                <a:chExt cx="1739735" cy="213356"/>
              </a:xfrm>
            </p:grpSpPr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CECC6A6C-3DF4-4AD6-B393-EB65EA759642}"/>
                    </a:ext>
                  </a:extLst>
                </p:cNvPr>
                <p:cNvSpPr/>
                <p:nvPr/>
              </p:nvSpPr>
              <p:spPr>
                <a:xfrm rot="16200000">
                  <a:off x="2808232" y="2413640"/>
                  <a:ext cx="213356" cy="845300"/>
                </a:xfrm>
                <a:prstGeom prst="triangle">
                  <a:avLst>
                    <a:gd name="adj" fmla="val 53348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F803024B-2C30-4F39-A712-62F23E0DE38C}"/>
                    </a:ext>
                  </a:extLst>
                </p:cNvPr>
                <p:cNvSpPr/>
                <p:nvPr/>
              </p:nvSpPr>
              <p:spPr>
                <a:xfrm rot="5400000">
                  <a:off x="3683753" y="2383420"/>
                  <a:ext cx="202049" cy="894434"/>
                </a:xfrm>
                <a:prstGeom prst="triangle">
                  <a:avLst>
                    <a:gd name="adj" fmla="val 55893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A09073-A986-43E5-8373-13FEC21CCC27}"/>
                </a:ext>
              </a:extLst>
            </p:cNvPr>
            <p:cNvSpPr txBox="1"/>
            <p:nvPr/>
          </p:nvSpPr>
          <p:spPr>
            <a:xfrm>
              <a:off x="2194778" y="2462391"/>
              <a:ext cx="459957" cy="12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err="1">
                  <a:solidFill>
                    <a:srgbClr val="C00000"/>
                  </a:solidFill>
                  <a:latin typeface="Pontano Sans" panose="020B0604020202020204" charset="0"/>
                </a:rPr>
                <a:t>Drougths</a:t>
              </a:r>
              <a:endParaRPr lang="en-US" sz="800" dirty="0">
                <a:solidFill>
                  <a:srgbClr val="C00000"/>
                </a:solidFill>
                <a:latin typeface="Pontano Sans" panose="020B060402020202020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007E76-FFAC-417D-8982-85375C8E2159}"/>
                </a:ext>
              </a:extLst>
            </p:cNvPr>
            <p:cNvSpPr txBox="1"/>
            <p:nvPr/>
          </p:nvSpPr>
          <p:spPr>
            <a:xfrm>
              <a:off x="4325996" y="2500773"/>
              <a:ext cx="4683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C00000"/>
                  </a:solidFill>
                  <a:latin typeface="Pontano Sans" panose="020B0604020202020204" charset="0"/>
                </a:rPr>
                <a:t>Floods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E91287-18C0-4B7C-8F55-76DFA63A6435}"/>
              </a:ext>
            </a:extLst>
          </p:cNvPr>
          <p:cNvGrpSpPr/>
          <p:nvPr/>
        </p:nvGrpSpPr>
        <p:grpSpPr>
          <a:xfrm>
            <a:off x="912788" y="1164433"/>
            <a:ext cx="1693984" cy="1946704"/>
            <a:chOff x="2498188" y="1846360"/>
            <a:chExt cx="1693984" cy="194670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0089AF-1884-44DA-A204-FB0F70929A31}"/>
                </a:ext>
              </a:extLst>
            </p:cNvPr>
            <p:cNvGrpSpPr/>
            <p:nvPr/>
          </p:nvGrpSpPr>
          <p:grpSpPr>
            <a:xfrm>
              <a:off x="2498188" y="1846360"/>
              <a:ext cx="1693984" cy="1946704"/>
              <a:chOff x="2499879" y="1847263"/>
              <a:chExt cx="1693984" cy="194670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2CBABC-8624-4F3A-A041-2AAF788AA7B6}"/>
                  </a:ext>
                </a:extLst>
              </p:cNvPr>
              <p:cNvGrpSpPr/>
              <p:nvPr/>
            </p:nvGrpSpPr>
            <p:grpSpPr>
              <a:xfrm>
                <a:off x="2499879" y="1877704"/>
                <a:ext cx="1693984" cy="1916263"/>
                <a:chOff x="2499879" y="1877704"/>
                <a:chExt cx="1693984" cy="1916263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7F8611E-7C1F-4C55-846A-EA5A0258E4C5}"/>
                    </a:ext>
                  </a:extLst>
                </p:cNvPr>
                <p:cNvSpPr/>
                <p:nvPr/>
              </p:nvSpPr>
              <p:spPr>
                <a:xfrm rot="10800000">
                  <a:off x="2507498" y="2827016"/>
                  <a:ext cx="1686365" cy="966951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860C991C-4BC2-4B21-A005-BCCBAD18C8DF}"/>
                    </a:ext>
                  </a:extLst>
                </p:cNvPr>
                <p:cNvSpPr/>
                <p:nvPr/>
              </p:nvSpPr>
              <p:spPr>
                <a:xfrm>
                  <a:off x="2499879" y="1877704"/>
                  <a:ext cx="1686365" cy="966951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</p:grp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5E7415CB-ACD4-47BC-888F-C933FD1653C9}"/>
                  </a:ext>
                </a:extLst>
              </p:cNvPr>
              <p:cNvSpPr/>
              <p:nvPr/>
            </p:nvSpPr>
            <p:spPr>
              <a:xfrm>
                <a:off x="2945195" y="1847263"/>
                <a:ext cx="810219" cy="948595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ontano Sans" panose="020B060402020202020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C39A14-709D-4D90-8564-3FD7F556C2FB}"/>
                </a:ext>
              </a:extLst>
            </p:cNvPr>
            <p:cNvSpPr txBox="1"/>
            <p:nvPr/>
          </p:nvSpPr>
          <p:spPr>
            <a:xfrm>
              <a:off x="3070461" y="2283221"/>
              <a:ext cx="621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ntano Sans" panose="020B0604020202020204" charset="0"/>
                </a:rPr>
                <a:t>Safe water</a:t>
              </a:r>
            </a:p>
          </p:txBody>
        </p:sp>
      </p:grp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D824983-2F5B-40DB-BD3F-BBAD1AEA4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89503" l="9859" r="91549">
                        <a14:foregroundMark x1="47887" y1="84530" x2="52582" y2="85083"/>
                        <a14:foregroundMark x1="51174" y1="71823" x2="56338" y2="71823"/>
                        <a14:foregroundMark x1="47418" y1="61326" x2="56808" y2="59669"/>
                        <a14:foregroundMark x1="46479" y1="50829" x2="55399" y2="52486"/>
                        <a14:foregroundMark x1="91549" y1="44199" x2="88732" y2="43646"/>
                        <a14:foregroundMark x1="51643" y1="9945" x2="51643" y2="9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6871" y="1673377"/>
            <a:ext cx="891723" cy="7577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845890-3A56-4753-8E38-A4684B2BB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18" y="2799652"/>
            <a:ext cx="924658" cy="761483"/>
          </a:xfrm>
          <a:prstGeom prst="rect">
            <a:avLst/>
          </a:prstGeom>
        </p:spPr>
      </p:pic>
      <p:pic>
        <p:nvPicPr>
          <p:cNvPr id="42" name="Picture 4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52080E4-B8CA-4E67-A45C-4F154DF94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23" b="93675" l="6688" r="89809">
                        <a14:foregroundMark x1="83439" y1="26205" x2="57962" y2="10843"/>
                        <a14:foregroundMark x1="60510" y1="5723" x2="61465" y2="5723"/>
                        <a14:foregroundMark x1="8599" y1="28916" x2="6688" y2="29518"/>
                        <a14:foregroundMark x1="11783" y1="43675" x2="11783" y2="43675"/>
                        <a14:foregroundMark x1="11146" y1="61446" x2="11146" y2="61446"/>
                        <a14:foregroundMark x1="11146" y1="54217" x2="11146" y2="54217"/>
                        <a14:foregroundMark x1="14650" y1="44880" x2="14650" y2="44880"/>
                        <a14:foregroundMark x1="15287" y1="60542" x2="15287" y2="60542"/>
                        <a14:foregroundMark x1="15605" y1="71386" x2="15605" y2="71386"/>
                        <a14:foregroundMark x1="15605" y1="80120" x2="15605" y2="80120"/>
                        <a14:foregroundMark x1="18153" y1="67470" x2="18153" y2="67470"/>
                        <a14:foregroundMark x1="18790" y1="55120" x2="18790" y2="55120"/>
                        <a14:foregroundMark x1="19427" y1="45783" x2="19427" y2="45783"/>
                        <a14:foregroundMark x1="26115" y1="40964" x2="26115" y2="40964"/>
                        <a14:foregroundMark x1="25796" y1="48795" x2="25796" y2="48795"/>
                        <a14:foregroundMark x1="26115" y1="56325" x2="26115" y2="56325"/>
                        <a14:foregroundMark x1="26115" y1="66566" x2="26115" y2="66566"/>
                        <a14:foregroundMark x1="29936" y1="57530" x2="29936" y2="57530"/>
                        <a14:foregroundMark x1="29299" y1="68976" x2="29299" y2="68976"/>
                        <a14:foregroundMark x1="30573" y1="83133" x2="30573" y2="83133"/>
                        <a14:foregroundMark x1="29618" y1="89759" x2="29618" y2="89759"/>
                        <a14:foregroundMark x1="29299" y1="45181" x2="29299" y2="45181"/>
                        <a14:foregroundMark x1="34395" y1="43373" x2="34395" y2="43373"/>
                        <a14:foregroundMark x1="34395" y1="52108" x2="34395" y2="52108"/>
                        <a14:foregroundMark x1="34076" y1="66265" x2="34076" y2="66265"/>
                        <a14:foregroundMark x1="41720" y1="41566" x2="41720" y2="41566"/>
                        <a14:foregroundMark x1="42357" y1="50000" x2="42357" y2="50000"/>
                        <a14:foregroundMark x1="42994" y1="59639" x2="42994" y2="59639"/>
                        <a14:foregroundMark x1="42675" y1="78012" x2="42675" y2="78012"/>
                        <a14:foregroundMark x1="42675" y1="84639" x2="42675" y2="84639"/>
                        <a14:foregroundMark x1="50637" y1="65663" x2="50637" y2="65663"/>
                        <a14:foregroundMark x1="51592" y1="57831" x2="51592" y2="57831"/>
                        <a14:foregroundMark x1="51592" y1="43675" x2="51592" y2="43675"/>
                        <a14:foregroundMark x1="55414" y1="43675" x2="55414" y2="43675"/>
                        <a14:foregroundMark x1="55414" y1="61145" x2="55414" y2="61145"/>
                        <a14:foregroundMark x1="55096" y1="76205" x2="55096" y2="76205"/>
                        <a14:foregroundMark x1="55096" y1="85542" x2="55096" y2="85542"/>
                        <a14:foregroundMark x1="58917" y1="67169" x2="58917" y2="67169"/>
                        <a14:foregroundMark x1="58917" y1="61747" x2="58917" y2="61747"/>
                        <a14:foregroundMark x1="58917" y1="50904" x2="58917" y2="50904"/>
                        <a14:foregroundMark x1="58280" y1="42169" x2="58280" y2="42169"/>
                        <a14:foregroundMark x1="66561" y1="43072" x2="66561" y2="43072"/>
                        <a14:foregroundMark x1="66242" y1="57229" x2="66242" y2="57229"/>
                        <a14:foregroundMark x1="65287" y1="66265" x2="65287" y2="66265"/>
                        <a14:foregroundMark x1="70382" y1="49699" x2="70382" y2="49699"/>
                        <a14:foregroundMark x1="69427" y1="63554" x2="69427" y2="63554"/>
                        <a14:foregroundMark x1="69427" y1="82229" x2="69427" y2="82229"/>
                        <a14:foregroundMark x1="69427" y1="93675" x2="69427" y2="93675"/>
                        <a14:foregroundMark x1="73885" y1="64759" x2="73885" y2="64759"/>
                        <a14:foregroundMark x1="72293" y1="55120" x2="72293" y2="55120"/>
                        <a14:foregroundMark x1="71656" y1="45783" x2="71656" y2="45783"/>
                        <a14:foregroundMark x1="73248" y1="44277" x2="73248" y2="44277"/>
                        <a14:foregroundMark x1="72611" y1="44277" x2="72611" y2="44277"/>
                        <a14:foregroundMark x1="73567" y1="43976" x2="73567" y2="43976"/>
                        <a14:foregroundMark x1="80573" y1="41566" x2="80573" y2="41566"/>
                        <a14:foregroundMark x1="80892" y1="51807" x2="80892" y2="51807"/>
                        <a14:foregroundMark x1="83439" y1="42771" x2="83439" y2="42771"/>
                        <a14:foregroundMark x1="83758" y1="50301" x2="83758" y2="50301"/>
                        <a14:foregroundMark x1="87898" y1="46687" x2="87898" y2="46687"/>
                        <a14:foregroundMark x1="88217" y1="60843" x2="88217" y2="60843"/>
                        <a14:foregroundMark x1="83758" y1="74699" x2="83758" y2="74699"/>
                        <a14:foregroundMark x1="83758" y1="86446" x2="83758" y2="86446"/>
                        <a14:foregroundMark x1="79618" y1="67169" x2="79618" y2="67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3677" y="1312291"/>
            <a:ext cx="681494" cy="7205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5CF18A1-9844-4F38-B434-8C7C79D9E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823" y="3693736"/>
            <a:ext cx="2034161" cy="1459203"/>
          </a:xfrm>
          <a:prstGeom prst="rect">
            <a:avLst/>
          </a:prstGeom>
        </p:spPr>
      </p:pic>
      <p:pic>
        <p:nvPicPr>
          <p:cNvPr id="22530" name="Picture 2" descr="A picture containing text, clipart, doll&#10;&#10;Description automatically generated">
            <a:extLst>
              <a:ext uri="{FF2B5EF4-FFF2-40B4-BE49-F238E27FC236}">
                <a16:creationId xmlns:a16="http://schemas.microsoft.com/office/drawing/2014/main" id="{67681C3B-0EBF-45F9-BBCF-810F71A0F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" b="5226"/>
          <a:stretch/>
        </p:blipFill>
        <p:spPr bwMode="auto">
          <a:xfrm>
            <a:off x="2855730" y="3721230"/>
            <a:ext cx="1518814" cy="1358006"/>
          </a:xfrm>
          <a:prstGeom prst="rect">
            <a:avLst/>
          </a:prstGeom>
          <a:noFill/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4A9D80E-AE01-4244-B45C-BFC6CA569841}"/>
              </a:ext>
            </a:extLst>
          </p:cNvPr>
          <p:cNvSpPr txBox="1"/>
          <p:nvPr/>
        </p:nvSpPr>
        <p:spPr>
          <a:xfrm>
            <a:off x="1658777" y="3574928"/>
            <a:ext cx="1104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Pontano Sans" panose="020B0604020202020204" charset="0"/>
              </a:rPr>
              <a:t>Beneficiaries: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AFD98A-4CA5-4C4E-A52C-F40687821D29}"/>
              </a:ext>
            </a:extLst>
          </p:cNvPr>
          <p:cNvSpPr txBox="1"/>
          <p:nvPr/>
        </p:nvSpPr>
        <p:spPr>
          <a:xfrm>
            <a:off x="4478505" y="3540061"/>
            <a:ext cx="239679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Strategy: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Avoid deforestation or restore forests</a:t>
            </a:r>
          </a:p>
          <a:p>
            <a:pPr>
              <a:spcAft>
                <a:spcPts val="400"/>
              </a:spcAft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Execution: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Single-time long- lasting effort</a:t>
            </a:r>
          </a:p>
          <a:p>
            <a:pPr>
              <a:spcAft>
                <a:spcPts val="400"/>
              </a:spcAft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Costs: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$0, or cheaper than delivery water bottles or build dams, drainages or channels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AA15CE-E38D-4932-B17C-CAD50811C5B2}"/>
              </a:ext>
            </a:extLst>
          </p:cNvPr>
          <p:cNvGrpSpPr/>
          <p:nvPr/>
        </p:nvGrpSpPr>
        <p:grpSpPr>
          <a:xfrm>
            <a:off x="4347632" y="1144241"/>
            <a:ext cx="2495646" cy="850919"/>
            <a:chOff x="4247585" y="1069466"/>
            <a:chExt cx="2495646" cy="850919"/>
          </a:xfrm>
        </p:grpSpPr>
        <p:pic>
          <p:nvPicPr>
            <p:cNvPr id="4098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A2090B0-2EA6-4BCD-9BC1-E353CCEEA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7556" y1="45781" x2="57333" y2="45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9" t="22163" r="12357" b="10694"/>
            <a:stretch/>
          </p:blipFill>
          <p:spPr bwMode="auto">
            <a:xfrm>
              <a:off x="4247585" y="1069466"/>
              <a:ext cx="663503" cy="850919"/>
            </a:xfrm>
            <a:prstGeom prst="rect">
              <a:avLst/>
            </a:prstGeom>
            <a:noFill/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ABE619D-E9D9-4E9B-8D32-AB889C3BF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2848" t="-622" r="19452" b="-2224"/>
            <a:stretch/>
          </p:blipFill>
          <p:spPr>
            <a:xfrm>
              <a:off x="6016057" y="1107663"/>
              <a:ext cx="727174" cy="680466"/>
            </a:xfrm>
            <a:prstGeom prst="rect">
              <a:avLst/>
            </a:prstGeom>
          </p:spPr>
        </p:pic>
      </p:grpSp>
      <p:pic>
        <p:nvPicPr>
          <p:cNvPr id="3074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584D158C-59BE-469E-B882-A91A4BE00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60" t="30214" r="18395" b="35700"/>
          <a:stretch/>
        </p:blipFill>
        <p:spPr bwMode="auto">
          <a:xfrm>
            <a:off x="4816413" y="1558647"/>
            <a:ext cx="1455210" cy="795624"/>
          </a:xfrm>
          <a:prstGeom prst="rect">
            <a:avLst/>
          </a:prstGeom>
          <a:noFill/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DB1DD16-CF9B-4780-A06C-A2A890E378B3}"/>
              </a:ext>
            </a:extLst>
          </p:cNvPr>
          <p:cNvGrpSpPr/>
          <p:nvPr/>
        </p:nvGrpSpPr>
        <p:grpSpPr>
          <a:xfrm>
            <a:off x="4978841" y="1091333"/>
            <a:ext cx="1104739" cy="1431069"/>
            <a:chOff x="4978841" y="1091333"/>
            <a:chExt cx="1104739" cy="1431069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C265180-A2C5-49A8-8B5F-E23326BB008B}"/>
                </a:ext>
              </a:extLst>
            </p:cNvPr>
            <p:cNvCxnSpPr>
              <a:cxnSpLocks/>
            </p:cNvCxnSpPr>
            <p:nvPr/>
          </p:nvCxnSpPr>
          <p:spPr>
            <a:xfrm>
              <a:off x="5544018" y="1308547"/>
              <a:ext cx="0" cy="220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46C3184-7749-4253-A615-DEED0E75DE1F}"/>
                </a:ext>
              </a:extLst>
            </p:cNvPr>
            <p:cNvSpPr txBox="1"/>
            <p:nvPr/>
          </p:nvSpPr>
          <p:spPr>
            <a:xfrm>
              <a:off x="5268660" y="1091333"/>
              <a:ext cx="62359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6600"/>
                  </a:solidFill>
                  <a:latin typeface="Pontano Sans" panose="020B0604020202020204" charset="0"/>
                </a:rPr>
                <a:t>Trend: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906115-D0AA-4343-81DB-9FA299A3C92E}"/>
                </a:ext>
              </a:extLst>
            </p:cNvPr>
            <p:cNvSpPr txBox="1"/>
            <p:nvPr/>
          </p:nvSpPr>
          <p:spPr>
            <a:xfrm>
              <a:off x="4978841" y="2332877"/>
              <a:ext cx="1104739" cy="189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6600"/>
                  </a:solidFill>
                  <a:latin typeface="Pontano Sans" panose="020B0604020202020204" charset="0"/>
                </a:rPr>
                <a:t>Deforestation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533CA38-0A80-4F43-BDA1-2733C97CC9DA}"/>
              </a:ext>
            </a:extLst>
          </p:cNvPr>
          <p:cNvGrpSpPr/>
          <p:nvPr/>
        </p:nvGrpSpPr>
        <p:grpSpPr>
          <a:xfrm>
            <a:off x="4689503" y="2604817"/>
            <a:ext cx="1644052" cy="805157"/>
            <a:chOff x="5726537" y="1662278"/>
            <a:chExt cx="1644052" cy="805157"/>
          </a:xfrm>
        </p:grpSpPr>
        <p:pic>
          <p:nvPicPr>
            <p:cNvPr id="75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A55D383-8A56-4834-AC8E-C435E00937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726537" y="1671265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6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9219E75A-B13E-40BC-A879-75534F76E9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965314" y="1671811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7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2555E09-2C63-4A49-98A4-A5735B77A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727324" y="1667044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8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55DEDC10-F977-4CEA-9D9B-E32B21A690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503475" y="1662278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9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363D3EAC-AB77-4CD5-9288-EAF5E84F94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236775" y="1667035"/>
              <a:ext cx="643265" cy="795624"/>
            </a:xfrm>
            <a:prstGeom prst="rect">
              <a:avLst/>
            </a:prstGeom>
            <a:noFill/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45518E8-BCA8-4AD9-B2F4-6711842C889B}"/>
              </a:ext>
            </a:extLst>
          </p:cNvPr>
          <p:cNvSpPr txBox="1"/>
          <p:nvPr/>
        </p:nvSpPr>
        <p:spPr>
          <a:xfrm>
            <a:off x="4969003" y="2779344"/>
            <a:ext cx="1104739" cy="189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Pontano Sans" panose="020B0604020202020204" charset="0"/>
              </a:rPr>
              <a:t>Conservation</a:t>
            </a:r>
          </a:p>
        </p:txBody>
      </p:sp>
      <p:pic>
        <p:nvPicPr>
          <p:cNvPr id="5122" name="Picture 2" descr="Drought Icon Vector Sign And Symbol Isolated On White Background, Drought  Logo Concept Stock Vector - Illustration of design, catastrophe: 133824378">
            <a:extLst>
              <a:ext uri="{FF2B5EF4-FFF2-40B4-BE49-F238E27FC236}">
                <a16:creationId xmlns:a16="http://schemas.microsoft.com/office/drawing/2014/main" id="{CF8F96CC-EFF2-4E76-9A92-03032AE1C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67125" y1="30750" x2="65500" y2="2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3" t="21136" r="14343" b="20491"/>
          <a:stretch/>
        </p:blipFill>
        <p:spPr bwMode="auto">
          <a:xfrm>
            <a:off x="24839" y="1866073"/>
            <a:ext cx="930301" cy="761482"/>
          </a:xfrm>
          <a:prstGeom prst="rect">
            <a:avLst/>
          </a:prstGeom>
          <a:noFill/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1373B180-4499-4739-B2AA-8A503EB62A3B}"/>
              </a:ext>
            </a:extLst>
          </p:cNvPr>
          <p:cNvGrpSpPr/>
          <p:nvPr/>
        </p:nvGrpSpPr>
        <p:grpSpPr>
          <a:xfrm>
            <a:off x="4722031" y="1560440"/>
            <a:ext cx="1644052" cy="805157"/>
            <a:chOff x="5726537" y="1662278"/>
            <a:chExt cx="1644052" cy="805157"/>
          </a:xfrm>
        </p:grpSpPr>
        <p:pic>
          <p:nvPicPr>
            <p:cNvPr id="82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4FD7D726-E24C-4908-968D-35EC2E006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726537" y="1671265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83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6337FA0-734A-49FF-A85C-51AD40D613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965314" y="1671811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84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46E493FE-1470-40D8-AC04-55FB479CD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727324" y="1667044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85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C98A1A00-CC3C-4030-9FA8-D1DCC52E9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503475" y="1662278"/>
              <a:ext cx="643265" cy="795624"/>
            </a:xfrm>
            <a:prstGeom prst="rect">
              <a:avLst/>
            </a:prstGeom>
            <a:noFill/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91519C-323C-4B2B-90D5-86C8B2DCE132}"/>
              </a:ext>
            </a:extLst>
          </p:cNvPr>
          <p:cNvSpPr txBox="1"/>
          <p:nvPr/>
        </p:nvSpPr>
        <p:spPr>
          <a:xfrm>
            <a:off x="2053238" y="1241622"/>
            <a:ext cx="5485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Pontano Sans" panose="020B0604020202020204" charset="0"/>
              </a:rPr>
              <a:t>Quality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6769AC-5A00-438C-A9A2-CFC6900B3773}"/>
              </a:ext>
            </a:extLst>
          </p:cNvPr>
          <p:cNvGrpSpPr/>
          <p:nvPr/>
        </p:nvGrpSpPr>
        <p:grpSpPr>
          <a:xfrm>
            <a:off x="5118030" y="2541431"/>
            <a:ext cx="849763" cy="220800"/>
            <a:chOff x="5118030" y="2541431"/>
            <a:chExt cx="849763" cy="220800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4357FA9-5ECE-41BD-9D72-2AF1F647656F}"/>
                </a:ext>
              </a:extLst>
            </p:cNvPr>
            <p:cNvCxnSpPr>
              <a:cxnSpLocks/>
            </p:cNvCxnSpPr>
            <p:nvPr/>
          </p:nvCxnSpPr>
          <p:spPr>
            <a:xfrm>
              <a:off x="5118030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43A217E-52CF-44D7-8EF2-6C624FEBB32D}"/>
                </a:ext>
              </a:extLst>
            </p:cNvPr>
            <p:cNvCxnSpPr>
              <a:cxnSpLocks/>
            </p:cNvCxnSpPr>
            <p:nvPr/>
          </p:nvCxnSpPr>
          <p:spPr>
            <a:xfrm>
              <a:off x="5400428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C0ACC9A-FBC3-47B5-B334-FF7258D3CF13}"/>
                </a:ext>
              </a:extLst>
            </p:cNvPr>
            <p:cNvCxnSpPr>
              <a:cxnSpLocks/>
            </p:cNvCxnSpPr>
            <p:nvPr/>
          </p:nvCxnSpPr>
          <p:spPr>
            <a:xfrm>
              <a:off x="5685395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142F4F8-66FB-457D-B2A4-27D0D2ED8762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93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498" name="Group 20497">
            <a:extLst>
              <a:ext uri="{FF2B5EF4-FFF2-40B4-BE49-F238E27FC236}">
                <a16:creationId xmlns:a16="http://schemas.microsoft.com/office/drawing/2014/main" id="{95034126-F5D0-4551-8DBD-5065EC56E74C}"/>
              </a:ext>
            </a:extLst>
          </p:cNvPr>
          <p:cNvGrpSpPr/>
          <p:nvPr/>
        </p:nvGrpSpPr>
        <p:grpSpPr>
          <a:xfrm>
            <a:off x="2882699" y="2212562"/>
            <a:ext cx="1550665" cy="1524652"/>
            <a:chOff x="2882699" y="2212562"/>
            <a:chExt cx="1550665" cy="152465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BF076B6-00DC-421D-BCDB-CDEB9F6893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0350" y="2678276"/>
              <a:ext cx="180795" cy="6570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D45B7FF-1FAE-4DB9-A799-C71F5B8B6D87}"/>
                </a:ext>
              </a:extLst>
            </p:cNvPr>
            <p:cNvCxnSpPr>
              <a:cxnSpLocks/>
            </p:cNvCxnSpPr>
            <p:nvPr/>
          </p:nvCxnSpPr>
          <p:spPr>
            <a:xfrm>
              <a:off x="3373309" y="2334501"/>
              <a:ext cx="98961" cy="18287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FC5A56B-DF10-414A-A9D9-124594BEFA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5530" y="2214190"/>
              <a:ext cx="22795" cy="22660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0BEC3E7-814C-4893-8DCD-64A613F1E7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5797" y="3510611"/>
              <a:ext cx="22795" cy="22660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335BF63-4599-471E-84CA-F46A253C10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0664" y="3116434"/>
              <a:ext cx="272700" cy="610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56C492C-5CA4-4205-AF48-25B773E97D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1133" y="2793591"/>
              <a:ext cx="272700" cy="6106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473D044-AEF2-4B04-9016-CF1ED9FEE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1693" y="3248727"/>
              <a:ext cx="183240" cy="7789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554" name="Picture 2" descr="Shape, circle&#10;&#10;Description automatically generated">
              <a:extLst>
                <a:ext uri="{FF2B5EF4-FFF2-40B4-BE49-F238E27FC236}">
                  <a16:creationId xmlns:a16="http://schemas.microsoft.com/office/drawing/2014/main" id="{63855D78-7C89-4A05-98A6-3FE14674C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979" y="2502032"/>
              <a:ext cx="987366" cy="987366"/>
            </a:xfrm>
            <a:prstGeom prst="rect">
              <a:avLst/>
            </a:prstGeom>
            <a:noFill/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BB17E01-7D0D-4169-A679-AAFB700A6855}"/>
                </a:ext>
              </a:extLst>
            </p:cNvPr>
            <p:cNvCxnSpPr>
              <a:cxnSpLocks/>
            </p:cNvCxnSpPr>
            <p:nvPr/>
          </p:nvCxnSpPr>
          <p:spPr>
            <a:xfrm>
              <a:off x="3214639" y="2503843"/>
              <a:ext cx="104443" cy="117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25BA2FB-4F16-4C7C-8CB6-C741913F4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1805" y="2442645"/>
              <a:ext cx="84975" cy="1447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C28A14A-5C73-4875-AE1C-E1BDFA412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627" y="3015348"/>
              <a:ext cx="1099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C0517F1-3F88-424E-8B77-724A11FE9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4206" y="2668047"/>
              <a:ext cx="181144" cy="717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B7E71B7-B828-4B0D-8F6B-69948B843E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12553" y="3150655"/>
              <a:ext cx="205489" cy="129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FC67B9-5324-4492-96D7-DA0D3ACB24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64292" y="3348857"/>
              <a:ext cx="147335" cy="1052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23E838F-F68C-4F35-8820-BE6132D1A1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50274" y="3473078"/>
              <a:ext cx="58320" cy="1662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65C9D3-4A27-4595-89D3-F3D2D33CA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683" y="3525684"/>
              <a:ext cx="0" cy="1680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C789EA2-4FDF-46D7-98C6-20F984A42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3506247"/>
              <a:ext cx="65146" cy="1331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79DB0C2-F68A-402F-A858-63A9BAD4D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267" y="3420079"/>
              <a:ext cx="65146" cy="1331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4B97E0-223C-4566-8599-A5EAF2FE8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599" y="3259035"/>
              <a:ext cx="148933" cy="8051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0F5B3C6-D808-4B27-BA87-9C479CCEE6C9}"/>
                </a:ext>
              </a:extLst>
            </p:cNvPr>
            <p:cNvCxnSpPr>
              <a:cxnSpLocks/>
            </p:cNvCxnSpPr>
            <p:nvPr/>
          </p:nvCxnSpPr>
          <p:spPr>
            <a:xfrm>
              <a:off x="2882699" y="2761013"/>
              <a:ext cx="257425" cy="531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6E2BE35-20EC-4B0F-A4E5-5DCBBBA85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0833" y="3004937"/>
              <a:ext cx="169291" cy="1977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DFE3550-CB57-441E-9BDD-D1031A391FBF}"/>
                </a:ext>
              </a:extLst>
            </p:cNvPr>
            <p:cNvCxnSpPr>
              <a:cxnSpLocks/>
            </p:cNvCxnSpPr>
            <p:nvPr/>
          </p:nvCxnSpPr>
          <p:spPr>
            <a:xfrm>
              <a:off x="3615138" y="2212562"/>
              <a:ext cx="0" cy="2201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C802024-4576-43E6-88E6-69477DB8E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3544" y="2307058"/>
              <a:ext cx="40021" cy="1830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DD04C07-7465-48FE-A101-23509F9223A8}"/>
                </a:ext>
              </a:extLst>
            </p:cNvPr>
            <p:cNvCxnSpPr>
              <a:cxnSpLocks/>
            </p:cNvCxnSpPr>
            <p:nvPr/>
          </p:nvCxnSpPr>
          <p:spPr>
            <a:xfrm>
              <a:off x="3344734" y="2344026"/>
              <a:ext cx="98961" cy="18287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FEFA5E2-3B2C-48E1-99FB-D32F1F681BEC}"/>
              </a:ext>
            </a:extLst>
          </p:cNvPr>
          <p:cNvGrpSpPr/>
          <p:nvPr/>
        </p:nvGrpSpPr>
        <p:grpSpPr>
          <a:xfrm>
            <a:off x="293775" y="3790655"/>
            <a:ext cx="545581" cy="1263822"/>
            <a:chOff x="238130" y="3342245"/>
            <a:chExt cx="545581" cy="126382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9FD318-AC1A-409C-B7EC-FCC7C0553A81}"/>
                </a:ext>
              </a:extLst>
            </p:cNvPr>
            <p:cNvGrpSpPr/>
            <p:nvPr/>
          </p:nvGrpSpPr>
          <p:grpSpPr>
            <a:xfrm>
              <a:off x="238130" y="3804750"/>
              <a:ext cx="545581" cy="801317"/>
              <a:chOff x="239785" y="3969759"/>
              <a:chExt cx="545581" cy="801317"/>
            </a:xfrm>
          </p:grpSpPr>
          <p:pic>
            <p:nvPicPr>
              <p:cNvPr id="24578" name="Picture 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38AD19DC-D622-4BC4-8EB5-46E916D939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35" t="32778" r="18996" b="32722"/>
              <a:stretch/>
            </p:blipFill>
            <p:spPr bwMode="auto">
              <a:xfrm flipH="1">
                <a:off x="239785" y="4351038"/>
                <a:ext cx="545581" cy="420038"/>
              </a:xfrm>
              <a:prstGeom prst="rect">
                <a:avLst/>
              </a:prstGeom>
              <a:noFill/>
            </p:spPr>
          </p:pic>
          <p:pic>
            <p:nvPicPr>
              <p:cNvPr id="25602" name="Picture 2" descr="Icon&#10;&#10;Description automatically generated">
                <a:extLst>
                  <a:ext uri="{FF2B5EF4-FFF2-40B4-BE49-F238E27FC236}">
                    <a16:creationId xmlns:a16="http://schemas.microsoft.com/office/drawing/2014/main" id="{195CEA72-CD92-466D-8CC2-65CA7C04E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2" r="20916"/>
              <a:stretch/>
            </p:blipFill>
            <p:spPr bwMode="auto">
              <a:xfrm>
                <a:off x="285521" y="3969759"/>
                <a:ext cx="405839" cy="404617"/>
              </a:xfrm>
              <a:prstGeom prst="rect">
                <a:avLst/>
              </a:prstGeom>
              <a:noFill/>
            </p:spPr>
          </p:pic>
        </p:grpSp>
        <p:pic>
          <p:nvPicPr>
            <p:cNvPr id="47" name="Picture 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B9BADBE9-3244-4B1A-814B-48F1425A1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34" y="3342245"/>
              <a:ext cx="435430" cy="43543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250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body" idx="4294967295"/>
          </p:nvPr>
        </p:nvSpPr>
        <p:spPr>
          <a:xfrm>
            <a:off x="4529114" y="1295252"/>
            <a:ext cx="2132012" cy="216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  <a:cs typeface="Arial"/>
              </a:rPr>
              <a:t>Ayudar a usuarios (personas, empresas) a identificar la localización más cercana.</a:t>
            </a:r>
            <a:endParaRPr lang="en-US" sz="1400">
              <a:solidFill>
                <a:schemeClr val="bg1"/>
              </a:solidFill>
              <a:latin typeface="Pontano Sans" panose="020B0604020202020204" charset="0"/>
            </a:endParaRPr>
          </a:p>
          <a:p>
            <a:pPr marL="114300" indent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</a:rPr>
              <a:t>Soportar toma de decisiones de conservación y soluciones basadas en la naturaleza a través de datos históricos y espaciales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9736A88-DD99-446A-AC79-5604465C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3841">
            <a:off x="749639" y="196354"/>
            <a:ext cx="1094365" cy="7364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D0E678-C4E0-49A8-B890-2BE4A16A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93" y="3077527"/>
            <a:ext cx="2562583" cy="2072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DD5B37-4974-430B-9C53-C6597177B38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8017" y="99200"/>
            <a:ext cx="835682" cy="1582387"/>
          </a:xfrm>
          <a:prstGeom prst="rect">
            <a:avLst/>
          </a:prstGeom>
        </p:spPr>
      </p:pic>
      <p:grpSp>
        <p:nvGrpSpPr>
          <p:cNvPr id="129" name="Google Shape;5002;p83">
            <a:extLst>
              <a:ext uri="{FF2B5EF4-FFF2-40B4-BE49-F238E27FC236}">
                <a16:creationId xmlns:a16="http://schemas.microsoft.com/office/drawing/2014/main" id="{3032BAB5-B1E0-437B-AADC-835629CDD386}"/>
              </a:ext>
            </a:extLst>
          </p:cNvPr>
          <p:cNvGrpSpPr/>
          <p:nvPr/>
        </p:nvGrpSpPr>
        <p:grpSpPr>
          <a:xfrm>
            <a:off x="171036" y="5634464"/>
            <a:ext cx="2132011" cy="2063629"/>
            <a:chOff x="6644304" y="3073628"/>
            <a:chExt cx="576302" cy="511871"/>
          </a:xfrm>
        </p:grpSpPr>
        <p:sp>
          <p:nvSpPr>
            <p:cNvPr id="130" name="Google Shape;5003;p83">
              <a:extLst>
                <a:ext uri="{FF2B5EF4-FFF2-40B4-BE49-F238E27FC236}">
                  <a16:creationId xmlns:a16="http://schemas.microsoft.com/office/drawing/2014/main" id="{51C25DB9-FCD9-463C-BD35-8A52B923A4C3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  <p:grpSp>
          <p:nvGrpSpPr>
            <p:cNvPr id="131" name="Google Shape;5004;p83">
              <a:extLst>
                <a:ext uri="{FF2B5EF4-FFF2-40B4-BE49-F238E27FC236}">
                  <a16:creationId xmlns:a16="http://schemas.microsoft.com/office/drawing/2014/main" id="{8F8A683A-E439-4700-B6A8-5C812B58A38D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35" name="Google Shape;5005;p83">
                <a:extLst>
                  <a:ext uri="{FF2B5EF4-FFF2-40B4-BE49-F238E27FC236}">
                    <a16:creationId xmlns:a16="http://schemas.microsoft.com/office/drawing/2014/main" id="{B651F0BE-7615-4747-8D4F-9D675930518C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6" name="Google Shape;5006;p83">
                <a:extLst>
                  <a:ext uri="{FF2B5EF4-FFF2-40B4-BE49-F238E27FC236}">
                    <a16:creationId xmlns:a16="http://schemas.microsoft.com/office/drawing/2014/main" id="{E68E2409-8FEF-43BC-9189-224A013E259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7" name="Google Shape;5007;p83">
                <a:extLst>
                  <a:ext uri="{FF2B5EF4-FFF2-40B4-BE49-F238E27FC236}">
                    <a16:creationId xmlns:a16="http://schemas.microsoft.com/office/drawing/2014/main" id="{9E1C6644-7CFA-43E8-BFD8-0CB7B51E9FB5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8" name="Google Shape;5008;p83">
                <a:extLst>
                  <a:ext uri="{FF2B5EF4-FFF2-40B4-BE49-F238E27FC236}">
                    <a16:creationId xmlns:a16="http://schemas.microsoft.com/office/drawing/2014/main" id="{DC4E9847-1ABF-41E9-BE41-CA4055FF128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9" name="Google Shape;5009;p83">
                <a:extLst>
                  <a:ext uri="{FF2B5EF4-FFF2-40B4-BE49-F238E27FC236}">
                    <a16:creationId xmlns:a16="http://schemas.microsoft.com/office/drawing/2014/main" id="{3171973A-C82D-4DD2-B609-1D4971440C6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</p:grpSp>
        <p:sp>
          <p:nvSpPr>
            <p:cNvPr id="132" name="Google Shape;5010;p83">
              <a:extLst>
                <a:ext uri="{FF2B5EF4-FFF2-40B4-BE49-F238E27FC236}">
                  <a16:creationId xmlns:a16="http://schemas.microsoft.com/office/drawing/2014/main" id="{C15BFE9A-2EE8-43FB-B356-9578647725B1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  <p:sp>
          <p:nvSpPr>
            <p:cNvPr id="133" name="Google Shape;5011;p83">
              <a:extLst>
                <a:ext uri="{FF2B5EF4-FFF2-40B4-BE49-F238E27FC236}">
                  <a16:creationId xmlns:a16="http://schemas.microsoft.com/office/drawing/2014/main" id="{F811B2A7-ABAF-4AC3-BC66-0FCF94B7918A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  <p:sp>
          <p:nvSpPr>
            <p:cNvPr id="134" name="Google Shape;5012;p83">
              <a:extLst>
                <a:ext uri="{FF2B5EF4-FFF2-40B4-BE49-F238E27FC236}">
                  <a16:creationId xmlns:a16="http://schemas.microsoft.com/office/drawing/2014/main" id="{954BC62D-AB0C-479F-A56C-9380D6ED7B3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</p:grpSp>
      <p:sp>
        <p:nvSpPr>
          <p:cNvPr id="16" name="Google Shape;235;p27">
            <a:extLst>
              <a:ext uri="{FF2B5EF4-FFF2-40B4-BE49-F238E27FC236}">
                <a16:creationId xmlns:a16="http://schemas.microsoft.com/office/drawing/2014/main" id="{FC1D5896-5825-4F4D-9E3B-8E41ADD108C4}"/>
              </a:ext>
            </a:extLst>
          </p:cNvPr>
          <p:cNvSpPr txBox="1">
            <a:spLocks/>
          </p:cNvSpPr>
          <p:nvPr/>
        </p:nvSpPr>
        <p:spPr>
          <a:xfrm>
            <a:off x="2737025" y="58665"/>
            <a:ext cx="2917596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b="1" dirty="0" err="1">
                <a:solidFill>
                  <a:srgbClr val="002060"/>
                </a:solidFill>
                <a:latin typeface="Pontano Sans" panose="020B0604020202020204" charset="0"/>
              </a:rPr>
              <a:t>Goal</a:t>
            </a:r>
            <a:endParaRPr lang="es-MX" b="1" dirty="0">
              <a:solidFill>
                <a:srgbClr val="002060"/>
              </a:solidFill>
              <a:latin typeface="Pontano Sans" panose="020B0604020202020204" charset="0"/>
            </a:endParaRPr>
          </a:p>
        </p:txBody>
      </p:sp>
      <p:sp>
        <p:nvSpPr>
          <p:cNvPr id="17" name="Google Shape;116;p15">
            <a:extLst>
              <a:ext uri="{FF2B5EF4-FFF2-40B4-BE49-F238E27FC236}">
                <a16:creationId xmlns:a16="http://schemas.microsoft.com/office/drawing/2014/main" id="{03CC1FB7-DF07-40B5-8F4F-918AC3E0BDCA}"/>
              </a:ext>
            </a:extLst>
          </p:cNvPr>
          <p:cNvSpPr txBox="1">
            <a:spLocks/>
          </p:cNvSpPr>
          <p:nvPr/>
        </p:nvSpPr>
        <p:spPr>
          <a:xfrm>
            <a:off x="1603638" y="624509"/>
            <a:ext cx="5057488" cy="282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Provide a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desktop/mobile platform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for allow users to: 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Find the closest river and basin geolocation in a map with one click in less than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5 seconds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to solve </a:t>
            </a:r>
            <a:r>
              <a:rPr lang="en" b="1" dirty="0">
                <a:solidFill>
                  <a:srgbClr val="FF0000"/>
                </a:solidFill>
                <a:latin typeface="Pontano Sans" panose="020B0604020202020204" charset="0"/>
              </a:rPr>
              <a:t>urgent  problem of water access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E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stimate in less than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10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seconds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the short-term historical trends of rainfall, temperature and forest cover to inform probability of </a:t>
            </a:r>
            <a:r>
              <a:rPr lang="en" b="1" dirty="0">
                <a:solidFill>
                  <a:srgbClr val="FF0000"/>
                </a:solidFill>
                <a:latin typeface="Pontano Sans" panose="020B0604020202020204" charset="0"/>
              </a:rPr>
              <a:t>water quality as inmediate problem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Identify historical deforestation inside a basin in about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15 seconds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, and providing a map of current forest extent to inform decision makers where to conserve-restore and </a:t>
            </a:r>
            <a:r>
              <a:rPr lang="en" b="1" dirty="0">
                <a:solidFill>
                  <a:srgbClr val="7030A0"/>
                </a:solidFill>
                <a:latin typeface="Pontano Sans" panose="020B0604020202020204" charset="0"/>
              </a:rPr>
              <a:t>help mange the problem origin</a:t>
            </a:r>
          </a:p>
        </p:txBody>
      </p:sp>
      <p:grpSp>
        <p:nvGrpSpPr>
          <p:cNvPr id="28" name="Google Shape;278;p30">
            <a:extLst>
              <a:ext uri="{FF2B5EF4-FFF2-40B4-BE49-F238E27FC236}">
                <a16:creationId xmlns:a16="http://schemas.microsoft.com/office/drawing/2014/main" id="{2E7583A6-BFAF-4B39-AFCA-0C94A3312522}"/>
              </a:ext>
            </a:extLst>
          </p:cNvPr>
          <p:cNvGrpSpPr/>
          <p:nvPr/>
        </p:nvGrpSpPr>
        <p:grpSpPr>
          <a:xfrm>
            <a:off x="121135" y="5298460"/>
            <a:ext cx="2519999" cy="2520000"/>
            <a:chOff x="3169984" y="1147209"/>
            <a:chExt cx="2799293" cy="2811961"/>
          </a:xfrm>
        </p:grpSpPr>
        <p:sp>
          <p:nvSpPr>
            <p:cNvPr id="29" name="Google Shape;279;p30">
              <a:extLst>
                <a:ext uri="{FF2B5EF4-FFF2-40B4-BE49-F238E27FC236}">
                  <a16:creationId xmlns:a16="http://schemas.microsoft.com/office/drawing/2014/main" id="{F25BEFEA-D1C9-4651-9019-0E045FA419F0}"/>
                </a:ext>
              </a:extLst>
            </p:cNvPr>
            <p:cNvSpPr/>
            <p:nvPr/>
          </p:nvSpPr>
          <p:spPr>
            <a:xfrm rot="3600185">
              <a:off x="3169984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 panose="020B0604020202020204" charset="0"/>
              </a:endParaRPr>
            </a:p>
          </p:txBody>
        </p:sp>
        <p:sp>
          <p:nvSpPr>
            <p:cNvPr id="30" name="Google Shape;280;p30">
              <a:extLst>
                <a:ext uri="{FF2B5EF4-FFF2-40B4-BE49-F238E27FC236}">
                  <a16:creationId xmlns:a16="http://schemas.microsoft.com/office/drawing/2014/main" id="{B87465A2-52E3-4F9E-8C1B-E8E13CCB7155}"/>
                </a:ext>
              </a:extLst>
            </p:cNvPr>
            <p:cNvSpPr/>
            <p:nvPr/>
          </p:nvSpPr>
          <p:spPr>
            <a:xfrm rot="10800000">
              <a:off x="3180002" y="114720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 panose="020B0604020202020204" charset="0"/>
              </a:endParaRPr>
            </a:p>
          </p:txBody>
        </p:sp>
        <p:sp>
          <p:nvSpPr>
            <p:cNvPr id="31" name="Google Shape;281;p30">
              <a:extLst>
                <a:ext uri="{FF2B5EF4-FFF2-40B4-BE49-F238E27FC236}">
                  <a16:creationId xmlns:a16="http://schemas.microsoft.com/office/drawing/2014/main" id="{C6761CA0-CA56-48A6-83D9-55FF3E46F5BA}"/>
                </a:ext>
              </a:extLst>
            </p:cNvPr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AD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 panose="020B0604020202020204" charset="0"/>
              </a:endParaRPr>
            </a:p>
          </p:txBody>
        </p:sp>
        <p:grpSp>
          <p:nvGrpSpPr>
            <p:cNvPr id="32" name="Google Shape;282;p30">
              <a:extLst>
                <a:ext uri="{FF2B5EF4-FFF2-40B4-BE49-F238E27FC236}">
                  <a16:creationId xmlns:a16="http://schemas.microsoft.com/office/drawing/2014/main" id="{EB20E937-FF97-41E7-B986-FD940B56D0CA}"/>
                </a:ext>
              </a:extLst>
            </p:cNvPr>
            <p:cNvGrpSpPr/>
            <p:nvPr/>
          </p:nvGrpSpPr>
          <p:grpSpPr>
            <a:xfrm rot="-7200165">
              <a:off x="3340936" y="2830068"/>
              <a:ext cx="578515" cy="579001"/>
              <a:chOff x="1970875" y="815492"/>
              <a:chExt cx="581471" cy="581437"/>
            </a:xfrm>
          </p:grpSpPr>
          <p:sp>
            <p:nvSpPr>
              <p:cNvPr id="42" name="Google Shape;283;p30">
                <a:extLst>
                  <a:ext uri="{FF2B5EF4-FFF2-40B4-BE49-F238E27FC236}">
                    <a16:creationId xmlns:a16="http://schemas.microsoft.com/office/drawing/2014/main" id="{124642D3-D015-4077-9F31-F82138E11997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ADE4F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43" name="Google Shape;284;p30">
                <a:extLst>
                  <a:ext uri="{FF2B5EF4-FFF2-40B4-BE49-F238E27FC236}">
                    <a16:creationId xmlns:a16="http://schemas.microsoft.com/office/drawing/2014/main" id="{AFD6FB61-0F18-4987-83C6-B7AA3A3BBC9E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AD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</p:grpSp>
        <p:grpSp>
          <p:nvGrpSpPr>
            <p:cNvPr id="33" name="Google Shape;285;p30">
              <a:extLst>
                <a:ext uri="{FF2B5EF4-FFF2-40B4-BE49-F238E27FC236}">
                  <a16:creationId xmlns:a16="http://schemas.microsoft.com/office/drawing/2014/main" id="{BCEDFDD5-90EC-40E2-B97D-C864C384DEF9}"/>
                </a:ext>
              </a:extLst>
            </p:cNvPr>
            <p:cNvGrpSpPr/>
            <p:nvPr/>
          </p:nvGrpSpPr>
          <p:grpSpPr>
            <a:xfrm>
              <a:off x="4267327" y="1183599"/>
              <a:ext cx="578505" cy="578995"/>
              <a:chOff x="1973295" y="814894"/>
              <a:chExt cx="581471" cy="581437"/>
            </a:xfrm>
          </p:grpSpPr>
          <p:sp>
            <p:nvSpPr>
              <p:cNvPr id="40" name="Google Shape;286;p30">
                <a:extLst>
                  <a:ext uri="{FF2B5EF4-FFF2-40B4-BE49-F238E27FC236}">
                    <a16:creationId xmlns:a16="http://schemas.microsoft.com/office/drawing/2014/main" id="{1B132CDA-5178-4521-B5DA-7DDD3FBD57CC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41" name="Google Shape;287;p30">
                <a:extLst>
                  <a:ext uri="{FF2B5EF4-FFF2-40B4-BE49-F238E27FC236}">
                    <a16:creationId xmlns:a16="http://schemas.microsoft.com/office/drawing/2014/main" id="{F5C3CBFE-2C22-49C6-96AC-827B47D1B13F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</p:grpSp>
        <p:grpSp>
          <p:nvGrpSpPr>
            <p:cNvPr id="34" name="Google Shape;288;p30">
              <a:extLst>
                <a:ext uri="{FF2B5EF4-FFF2-40B4-BE49-F238E27FC236}">
                  <a16:creationId xmlns:a16="http://schemas.microsoft.com/office/drawing/2014/main" id="{9776664C-50C0-420C-8AA2-060EF34B0CBC}"/>
                </a:ext>
              </a:extLst>
            </p:cNvPr>
            <p:cNvGrpSpPr/>
            <p:nvPr/>
          </p:nvGrpSpPr>
          <p:grpSpPr>
            <a:xfrm rot="7200165">
              <a:off x="5233187" y="2807968"/>
              <a:ext cx="578515" cy="579001"/>
              <a:chOff x="1980332" y="814930"/>
              <a:chExt cx="581471" cy="581437"/>
            </a:xfrm>
          </p:grpSpPr>
          <p:sp>
            <p:nvSpPr>
              <p:cNvPr id="38" name="Google Shape;289;p30">
                <a:extLst>
                  <a:ext uri="{FF2B5EF4-FFF2-40B4-BE49-F238E27FC236}">
                    <a16:creationId xmlns:a16="http://schemas.microsoft.com/office/drawing/2014/main" id="{C7D0ED42-9010-458F-A6C9-4C87318D5163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39" name="Google Shape;290;p30">
                <a:extLst>
                  <a:ext uri="{FF2B5EF4-FFF2-40B4-BE49-F238E27FC236}">
                    <a16:creationId xmlns:a16="http://schemas.microsoft.com/office/drawing/2014/main" id="{823ABB19-BE2B-4C28-9ABF-343BA8998BCC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</p:grpSp>
        <p:sp>
          <p:nvSpPr>
            <p:cNvPr id="35" name="Google Shape;291;p30">
              <a:extLst>
                <a:ext uri="{FF2B5EF4-FFF2-40B4-BE49-F238E27FC236}">
                  <a16:creationId xmlns:a16="http://schemas.microsoft.com/office/drawing/2014/main" id="{02793B75-304D-42ED-BC36-707F1CD9C75D}"/>
                </a:ext>
              </a:extLst>
            </p:cNvPr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FFFFFF"/>
                  </a:solidFill>
                  <a:latin typeface="Pontano Sans" panose="020B0604020202020204" charset="0"/>
                  <a:ea typeface="Dosis"/>
                  <a:cs typeface="Dosis"/>
                  <a:sym typeface="Dosis"/>
                </a:rPr>
                <a:t> </a:t>
              </a:r>
              <a:endParaRPr sz="1600">
                <a:solidFill>
                  <a:srgbClr val="FFFFFF"/>
                </a:solidFill>
                <a:latin typeface="Pontano Sans" panose="020B0604020202020204" charset="0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B749CD1D-B8D1-4BE1-AD32-E1F133475D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18903">
            <a:off x="612560" y="-154249"/>
            <a:ext cx="835682" cy="15823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E703B2-2FCD-433F-9F03-E10145806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6" y="2376336"/>
            <a:ext cx="1575474" cy="1629140"/>
          </a:xfrm>
          <a:prstGeom prst="rect">
            <a:avLst/>
          </a:prstGeom>
        </p:spPr>
      </p:pic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46456" y="468903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8</a:t>
            </a:fld>
            <a:endParaRPr>
              <a:latin typeface="Pontan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4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85B84853-20B3-4404-98BE-1C3FB5DE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2382" r="9556" b="5385"/>
          <a:stretch/>
        </p:blipFill>
        <p:spPr bwMode="auto">
          <a:xfrm>
            <a:off x="-3803" y="997189"/>
            <a:ext cx="6109027" cy="3949462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7BBD65-7FF7-475B-961F-01BD00DD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6" y="26302"/>
            <a:ext cx="2533597" cy="549940"/>
          </a:xfrm>
        </p:spPr>
        <p:txBody>
          <a:bodyPr anchor="ctr"/>
          <a:lstStyle/>
          <a:p>
            <a:r>
              <a:rPr lang="en-US" b="1" dirty="0">
                <a:solidFill>
                  <a:srgbClr val="002060"/>
                </a:solidFill>
              </a:rPr>
              <a:t>Architecture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60FCC0-DCBD-453D-9CD8-E355D4F0C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3802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z="12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/>
              <a:t>9</a:t>
            </a:fld>
            <a:endParaRPr lang="es-MX" sz="12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D494E-EF1D-467F-AF65-A27A243EE45D}"/>
              </a:ext>
            </a:extLst>
          </p:cNvPr>
          <p:cNvSpPr txBox="1"/>
          <p:nvPr/>
        </p:nvSpPr>
        <p:spPr>
          <a:xfrm>
            <a:off x="2967853" y="1576501"/>
            <a:ext cx="9362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Watson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assistant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27798-7558-4F97-B04C-7E840E14284D}"/>
              </a:ext>
            </a:extLst>
          </p:cNvPr>
          <p:cNvSpPr txBox="1"/>
          <p:nvPr/>
        </p:nvSpPr>
        <p:spPr>
          <a:xfrm>
            <a:off x="3132448" y="4392653"/>
            <a:ext cx="1161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Tresholds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and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quantiles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R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DE27-6756-4B6A-9952-1AB2A23662BC}"/>
              </a:ext>
            </a:extLst>
          </p:cNvPr>
          <p:cNvSpPr txBox="1"/>
          <p:nvPr/>
        </p:nvSpPr>
        <p:spPr>
          <a:xfrm>
            <a:off x="3542234" y="2213148"/>
            <a:ext cx="10058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Earth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Engine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- NASA API</a:t>
            </a: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R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Plumber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6C8B1-7852-4C84-BC16-607D17364507}"/>
              </a:ext>
            </a:extLst>
          </p:cNvPr>
          <p:cNvSpPr txBox="1"/>
          <p:nvPr/>
        </p:nvSpPr>
        <p:spPr>
          <a:xfrm>
            <a:off x="5893263" y="1594727"/>
            <a:ext cx="10058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Basins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identification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Basemaps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8C7E8-8CBF-46D1-A5D9-C334C76C2796}"/>
              </a:ext>
            </a:extLst>
          </p:cNvPr>
          <p:cNvSpPr txBox="1"/>
          <p:nvPr/>
        </p:nvSpPr>
        <p:spPr>
          <a:xfrm>
            <a:off x="5909859" y="2602588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Rivers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extraction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70DBD-A337-4843-874D-0F1E6B615447}"/>
              </a:ext>
            </a:extLst>
          </p:cNvPr>
          <p:cNvSpPr txBox="1"/>
          <p:nvPr/>
        </p:nvSpPr>
        <p:spPr>
          <a:xfrm>
            <a:off x="5774569" y="3548773"/>
            <a:ext cx="1115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Deforestation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maps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EFFA2-81E6-4865-93C8-3AB4961E6C81}"/>
              </a:ext>
            </a:extLst>
          </p:cNvPr>
          <p:cNvSpPr txBox="1"/>
          <p:nvPr/>
        </p:nvSpPr>
        <p:spPr>
          <a:xfrm>
            <a:off x="5971089" y="4353394"/>
            <a:ext cx="824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Rainfall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&amp; temperatura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maps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66FFE-F03F-470C-887B-2046A4F01827}"/>
              </a:ext>
            </a:extLst>
          </p:cNvPr>
          <p:cNvSpPr txBox="1"/>
          <p:nvPr/>
        </p:nvSpPr>
        <p:spPr>
          <a:xfrm>
            <a:off x="2670810" y="627857"/>
            <a:ext cx="21259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IBM - </a:t>
            </a:r>
            <a:r>
              <a:rPr lang="es-CO" sz="1200" b="1" dirty="0" err="1">
                <a:solidFill>
                  <a:srgbClr val="002060"/>
                </a:solidFill>
                <a:latin typeface="Abadi" panose="020B0604020202020204" pitchFamily="34" charset="0"/>
              </a:rPr>
              <a:t>Classic</a:t>
            </a:r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b="1" dirty="0" err="1">
                <a:solidFill>
                  <a:srgbClr val="002060"/>
                </a:solidFill>
                <a:latin typeface="Abadi" panose="020B0604020202020204" pitchFamily="34" charset="0"/>
              </a:rPr>
              <a:t>Vitual</a:t>
            </a:r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 server</a:t>
            </a:r>
          </a:p>
          <a:p>
            <a:pPr algn="ctr"/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Ubuntu 20.04.2 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AEE06-DF03-458E-AC13-69F996BA9BA0}"/>
              </a:ext>
            </a:extLst>
          </p:cNvPr>
          <p:cNvSpPr txBox="1"/>
          <p:nvPr/>
        </p:nvSpPr>
        <p:spPr>
          <a:xfrm>
            <a:off x="2308422" y="3167010"/>
            <a:ext cx="9362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Watson Studio</a:t>
            </a: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R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Shiny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A2EE8-81C0-4BF5-908C-45E04CD7A3BB}"/>
              </a:ext>
            </a:extLst>
          </p:cNvPr>
          <p:cNvSpPr/>
          <p:nvPr/>
        </p:nvSpPr>
        <p:spPr>
          <a:xfrm>
            <a:off x="4599226" y="1833276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3DBA96-500C-41B6-9131-20526606BD61}"/>
              </a:ext>
            </a:extLst>
          </p:cNvPr>
          <p:cNvSpPr/>
          <p:nvPr/>
        </p:nvSpPr>
        <p:spPr>
          <a:xfrm>
            <a:off x="4599226" y="2407361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400B0D-E4AE-41B0-8817-402564785E8A}"/>
              </a:ext>
            </a:extLst>
          </p:cNvPr>
          <p:cNvSpPr/>
          <p:nvPr/>
        </p:nvSpPr>
        <p:spPr>
          <a:xfrm>
            <a:off x="4591489" y="3310224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D73809-053A-462D-A1A8-56CD908281C0}"/>
              </a:ext>
            </a:extLst>
          </p:cNvPr>
          <p:cNvSpPr/>
          <p:nvPr/>
        </p:nvSpPr>
        <p:spPr>
          <a:xfrm>
            <a:off x="4591489" y="3884309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Logo&#10;&#10;Description automatically generated">
            <a:extLst>
              <a:ext uri="{FF2B5EF4-FFF2-40B4-BE49-F238E27FC236}">
                <a16:creationId xmlns:a16="http://schemas.microsoft.com/office/drawing/2014/main" id="{F171846F-0367-4D55-8B73-78CC2006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24" y="1944829"/>
            <a:ext cx="434032" cy="371340"/>
          </a:xfrm>
          <a:prstGeom prst="rect">
            <a:avLst/>
          </a:prstGeom>
          <a:noFill/>
        </p:spPr>
      </p:pic>
      <p:pic>
        <p:nvPicPr>
          <p:cNvPr id="22" name="Picture 2" descr="Logo&#10;&#10;Description automatically generated">
            <a:extLst>
              <a:ext uri="{FF2B5EF4-FFF2-40B4-BE49-F238E27FC236}">
                <a16:creationId xmlns:a16="http://schemas.microsoft.com/office/drawing/2014/main" id="{304BA56C-5F5E-4AAE-B824-94AF8DA4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17" y="2498284"/>
            <a:ext cx="434032" cy="371340"/>
          </a:xfrm>
          <a:prstGeom prst="rect">
            <a:avLst/>
          </a:prstGeom>
          <a:noFill/>
        </p:spPr>
      </p:pic>
      <p:pic>
        <p:nvPicPr>
          <p:cNvPr id="23" name="Picture 2" descr="Logo&#10;&#10;Description automatically generated">
            <a:extLst>
              <a:ext uri="{FF2B5EF4-FFF2-40B4-BE49-F238E27FC236}">
                <a16:creationId xmlns:a16="http://schemas.microsoft.com/office/drawing/2014/main" id="{E5CE457B-081F-440A-9BE9-F5C0E5BA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17" y="3393839"/>
            <a:ext cx="434032" cy="371340"/>
          </a:xfrm>
          <a:prstGeom prst="rect">
            <a:avLst/>
          </a:prstGeom>
          <a:noFill/>
        </p:spPr>
      </p:pic>
      <p:pic>
        <p:nvPicPr>
          <p:cNvPr id="24" name="Picture 2" descr="Logo&#10;&#10;Description automatically generated">
            <a:extLst>
              <a:ext uri="{FF2B5EF4-FFF2-40B4-BE49-F238E27FC236}">
                <a16:creationId xmlns:a16="http://schemas.microsoft.com/office/drawing/2014/main" id="{FBC39DB0-7F02-4087-9F76-F9ED8AFE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24" y="3982054"/>
            <a:ext cx="434032" cy="371340"/>
          </a:xfrm>
          <a:prstGeom prst="rect">
            <a:avLst/>
          </a:prstGeom>
          <a:noFill/>
        </p:spPr>
      </p:pic>
      <p:pic>
        <p:nvPicPr>
          <p:cNvPr id="25" name="Picture 2" descr="Icon&#10;&#10;Description automatically generated">
            <a:extLst>
              <a:ext uri="{FF2B5EF4-FFF2-40B4-BE49-F238E27FC236}">
                <a16:creationId xmlns:a16="http://schemas.microsoft.com/office/drawing/2014/main" id="{7EAF7FF1-E244-473B-9FFD-99EB6536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69" y="68442"/>
            <a:ext cx="490667" cy="465659"/>
          </a:xfrm>
          <a:prstGeom prst="rect">
            <a:avLst/>
          </a:prstGeom>
          <a:noFill/>
        </p:spPr>
      </p:pic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E344E580-F0B5-4909-88BA-341EAB755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83" y="66671"/>
            <a:ext cx="563611" cy="436721"/>
          </a:xfrm>
          <a:prstGeom prst="rect">
            <a:avLst/>
          </a:prstGeom>
        </p:spPr>
      </p:pic>
      <p:pic>
        <p:nvPicPr>
          <p:cNvPr id="5" name="Picture 2" descr="Logo&#10;&#10;Description automatically generated">
            <a:extLst>
              <a:ext uri="{FF2B5EF4-FFF2-40B4-BE49-F238E27FC236}">
                <a16:creationId xmlns:a16="http://schemas.microsoft.com/office/drawing/2014/main" id="{76BF76EB-A176-45E6-984D-E5DF7759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56117"/>
            <a:ext cx="937583" cy="468792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12E43E-5492-4805-86EE-A86117CB74EB}"/>
              </a:ext>
            </a:extLst>
          </p:cNvPr>
          <p:cNvSpPr txBox="1"/>
          <p:nvPr/>
        </p:nvSpPr>
        <p:spPr>
          <a:xfrm>
            <a:off x="5720510" y="853261"/>
            <a:ext cx="11687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+ NASA &amp; </a:t>
            </a:r>
            <a:r>
              <a:rPr lang="es-CO" sz="1200" b="1" dirty="0" err="1">
                <a:solidFill>
                  <a:srgbClr val="002060"/>
                </a:solidFill>
                <a:latin typeface="Abadi" panose="020B0604020202020204" pitchFamily="34" charset="0"/>
              </a:rPr>
              <a:t>other</a:t>
            </a:r>
            <a:r>
              <a:rPr lang="es-CO" sz="1200" b="1" dirty="0">
                <a:solidFill>
                  <a:srgbClr val="002060"/>
                </a:solidFill>
                <a:latin typeface="Abadi" panose="020B0604020202020204" pitchFamily="34" charset="0"/>
              </a:rPr>
              <a:t> GIS </a:t>
            </a:r>
            <a:r>
              <a:rPr lang="es-CO" sz="1200" b="1" dirty="0" err="1">
                <a:solidFill>
                  <a:srgbClr val="002060"/>
                </a:solidFill>
                <a:latin typeface="Abadi" panose="020B0604020202020204" pitchFamily="34" charset="0"/>
              </a:rPr>
              <a:t>sources</a:t>
            </a:r>
            <a:endParaRPr lang="es-CO" sz="1200" b="1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001644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946</Words>
  <Application>Microsoft Office PowerPoint</Application>
  <PresentationFormat>Custom</PresentationFormat>
  <Paragraphs>163</Paragraphs>
  <Slides>16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Pontano Sans</vt:lpstr>
      <vt:lpstr>Arial</vt:lpstr>
      <vt:lpstr>Abadi</vt:lpstr>
      <vt:lpstr>Calibri</vt:lpstr>
      <vt:lpstr>Dosis ExtraLight</vt:lpstr>
      <vt:lpstr>Solanio template</vt:lpstr>
      <vt:lpstr>PowerPoint Presentation</vt:lpstr>
      <vt:lpstr>¿Where and who requires water?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  - Thanks - Obrigado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BOSQUES PARA EL AGUA  -Soluciones basadas en la naturaleza para reducir riesgos hídricos.</dc:title>
  <cp:lastModifiedBy>Ivan Orlando González Garzón</cp:lastModifiedBy>
  <cp:revision>24</cp:revision>
  <dcterms:modified xsi:type="dcterms:W3CDTF">2021-07-30T18:37:58Z</dcterms:modified>
</cp:coreProperties>
</file>